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</p:sldIdLst>
  <p:sldSz cx="9144000" cy="5143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D65928-BB86-40BA-848D-077A976F21C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80808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 spc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58" name="Google Shape;58;p2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71" name="Google Shape;71;p4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8" name="Google Shape;98;p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12" name="Google Shape;112;p10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1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1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1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77" name="Google Shape;177;p19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</a:p>
        </p:txBody>
      </p:sp>
      <p:sp>
        <p:nvSpPr>
          <p:cNvPr id="186" name="Google Shape;186;p20:notes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3"/>
          <p:cNvSpPr txBox="1"/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3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4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25"/>
          <p:cNvSpPr txBox="1"/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25"/>
          <p:cNvSpPr txBox="1"/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5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6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27"/>
          <p:cNvSpPr txBox="1"/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27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28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2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29"/>
          <p:cNvSpPr txBox="1"/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29"/>
          <p:cNvSpPr txBox="1"/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29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0"/>
          <p:cNvSpPr txBox="1"/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30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1"/>
          <p:cNvSpPr txBox="1"/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1"/>
          <p:cNvSpPr txBox="1"/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2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7" name="Google Shape;7;p2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Google Shape;8;p21"/>
          <p:cNvSpPr txBox="1"/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</a:fld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 spc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://eap-csf.org.ua" TargetMode="External"/><Relationship Id="rId3" Type="http://schemas.openxmlformats.org/officeDocument/2006/relationships/hyperlink" Target="https://necu.org.ua/proyekty/gpp-esg-reglament-yes-2024-1991/" TargetMode="External"/><Relationship Id="rId2" Type="http://schemas.openxmlformats.org/officeDocument/2006/relationships/hyperlink" Target="https://plex.helpua.pt/ua" TargetMode="External"/><Relationship Id="rId1" Type="http://schemas.openxmlformats.org/officeDocument/2006/relationships/hyperlink" Target="https://helpua.pt/ua/projects/ecoplatfor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hyperlink" Target="https://helpua.pt/ua/projects/ecoplatform" TargetMode="External"/><Relationship Id="rId1" Type="http://schemas.openxmlformats.org/officeDocument/2006/relationships/hyperlink" Target="https://necu.org.ua/proyekty/gpp-esg-reglament-yes-2024-1991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hyperlink" Target="mailto:greeneconomy.ao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title"/>
          </p:nvPr>
        </p:nvSpPr>
        <p:spPr>
          <a:xfrm>
            <a:off x="311700" y="445025"/>
            <a:ext cx="8520600" cy="18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 eaLnBrk="1" fontAlgn="auto" latinLnBrk="0" hangingPunct="1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6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Про підтримку модернізації та відновлення агросектору України </a:t>
            </a:r>
            <a:br>
              <a:rPr lang="en-US" sz="16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</a:br>
            <a:r>
              <a:rPr lang="en-US" sz="16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в процесі впровадження вимог ЄС</a:t>
            </a:r>
            <a:endParaRPr sz="1600" b="1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ctr" rtl="0" eaLnBrk="1" fontAlgn="auto" latinLnBrk="0" hangingPunct="1">
              <a:lnSpc>
                <a:spcPct val="115000"/>
              </a:lnSpc>
              <a:spcBef>
                <a:spcPts val="2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6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«Зелені» закупівлі, ESG-стандарти та міжнародні вимоги як інструменти інвестиційного розвитку територіальних громад</a:t>
            </a:r>
            <a:endParaRPr sz="1600" b="1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55" name="Google Shape;55;p1"/>
          <p:cNvSpPr txBox="1"/>
          <p:nvPr>
            <p:ph type="body" idx="1"/>
          </p:nvPr>
        </p:nvSpPr>
        <p:spPr>
          <a:xfrm>
            <a:off x="384810" y="1671320"/>
            <a:ext cx="8520430" cy="1885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Доповідачі Козловська М.В., Остапенко А.І., Остапенко О.І. Координатори проєктів </a:t>
            </a:r>
            <a:r>
              <a:rPr lang="en-US" sz="1400" b="1" u="sng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1"/>
              </a:rPr>
              <a:t>HelpUAPT (Португалія) Громадська спілка «Інноваційна Орхуська мережа територіальних громад України та міста Києва»</a:t>
            </a:r>
            <a:r>
              <a:rPr lang="en-US" sz="14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sz="1400" b="1" u="sng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2"/>
              </a:rPr>
              <a:t>PlexHelp платформа</a:t>
            </a:r>
            <a:br>
              <a:rPr lang="en-US" sz="14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</a:br>
            <a:r>
              <a:rPr lang="en-US" sz="1400" b="1" u="sng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3"/>
              </a:rPr>
              <a:t>Національний екологічний центр України</a:t>
            </a:r>
            <a:r>
              <a:rPr lang="en-US" sz="14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 </a:t>
            </a:r>
            <a:r>
              <a:rPr lang="en-US" sz="1400" b="1" u="sng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4"/>
              </a:rPr>
              <a:t>Українська Національна Платформа Форуму Східного партнерства ЄС</a:t>
            </a:r>
            <a:endParaRPr sz="1400" b="1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ctr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ДОНЕЦЬКА ТОРГОВО-ПРОМИСЛОВА ПАЛАТА</a:t>
            </a:r>
            <a:endParaRPr sz="1400" b="1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ctr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ЗАСІДАННЯ КОМІТЕТУ ПО МАЛОМУ ТА СЕРЕДНЬОМУ БІЗНЕСУ</a:t>
            </a:r>
            <a:endParaRPr sz="1400" b="1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ctr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</a:rPr>
              <a:t>м. Краматорськ          19 серпня  2026 року, 11:00</a:t>
            </a:r>
            <a:endParaRPr sz="1400" b="1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endParaRPr sz="1400" b="1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2" name="image4.png"/>
          <p:cNvPicPr preferRelativeResize="0"/>
          <p:nvPr/>
        </p:nvPicPr>
        <p:blipFill>
          <a:blip r:embed="rId5"/>
          <a:srcRect/>
          <a:stretch>
            <a:fillRect/>
          </a:stretch>
        </p:blipFill>
        <p:spPr>
          <a:xfrm>
            <a:off x="1049020" y="3556635"/>
            <a:ext cx="6709410" cy="11817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>
            <p:ph type="title"/>
          </p:nvPr>
        </p:nvSpPr>
        <p:spPr>
          <a:xfrm>
            <a:off x="311785" y="445135"/>
            <a:ext cx="8520430" cy="1922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5000"/>
              <a:buNone/>
            </a:pPr>
            <a:r>
              <a:rPr lang="en-US" altLang="en-US" sz="1555" b="1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Ініціатива «Зелені публічні закупівлі (GPP) та ESG-стандарти як інструменти виконання Регламенту ЄС 2024/1991 та стимулювання інвестицій в територіальні громади» впроваджується Національним екологічним центром України з партнерами</a:t>
            </a:r>
            <a:br>
              <a:rPr lang="en-US" altLang="en-US" sz="1555" b="1" i="0" u="none" strike="noStrike" cap="none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altLang="en-US" sz="1555" b="1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 - Агенція місцевого економічного розвитку Яворівщини</a:t>
            </a:r>
            <a:br>
              <a:rPr lang="en-US" altLang="en-US" sz="1555" b="1" i="0" u="none" strike="noStrike" cap="none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altLang="en-US" sz="1555" b="1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- Інформаційний центр “Зелене Досьє”</a:t>
            </a:r>
            <a:br>
              <a:rPr lang="en-US" altLang="en-US" sz="1555" b="1" i="0" u="none" strike="noStrike" cap="none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altLang="en-US" sz="1555" b="1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в рамках проєкту «Підтримка діяльності Української національної платформи ФГС СхП у 2025-2026 рр.» (№ EAPCSF/SEC006/2025/NP від 22.04.2025 р.), який реалізується за фінансової підтримки Європейського Союзу.</a:t>
            </a:r>
            <a:endParaRPr lang="en-US" altLang="en-US" sz="1555" b="1">
              <a:solidFill>
                <a:schemeClr val="accent1">
                  <a:lumMod val="75000"/>
                </a:schemeClr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1" name="Google Shape;61;p2"/>
          <p:cNvSpPr txBox="1"/>
          <p:nvPr>
            <p:ph type="body" idx="1"/>
          </p:nvPr>
        </p:nvSpPr>
        <p:spPr>
          <a:xfrm>
            <a:off x="412115" y="2435225"/>
            <a:ext cx="8520430" cy="2461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000" b="1">
                <a:solidFill>
                  <a:srgbClr val="0070C0"/>
                </a:solidFill>
                <a:sym typeface="+mn-ea"/>
              </a:rPr>
              <a:t>Чому </a:t>
            </a:r>
            <a:r>
              <a:rPr lang="en-US" altLang="en-US" sz="1000" b="1">
                <a:solidFill>
                  <a:schemeClr val="accent1">
                    <a:lumMod val="75000"/>
                  </a:schemeClr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ESG-</a:t>
            </a:r>
            <a:r>
              <a:rPr lang="en-US" sz="1000" b="1">
                <a:solidFill>
                  <a:srgbClr val="0070C0"/>
                </a:solidFill>
                <a:sym typeface="+mn-ea"/>
              </a:rPr>
              <a:t>стандарти важливі для кожного підприємця Донеччини саме сьогодні?</a:t>
            </a:r>
            <a:endParaRPr sz="1000" b="1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000" b="1" i="1">
                <a:solidFill>
                  <a:srgbClr val="0070C0"/>
                </a:solidFill>
              </a:rPr>
              <a:t>Релокація бізнесу — це нерідко єдиний спосіб зберегти основні засоби, кадровий потенціал і робочі місця.</a:t>
            </a:r>
            <a:endParaRPr sz="1000" b="1" i="1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000" b="1" i="1">
                <a:solidFill>
                  <a:srgbClr val="0070C0"/>
                </a:solidFill>
              </a:rPr>
              <a:t>Зелені стандарти та GPP — це «перепустка» у нові приймаючі громади:</a:t>
            </a:r>
            <a:endParaRPr sz="1000" b="1" i="1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000">
                <a:solidFill>
                  <a:srgbClr val="0070C0"/>
                </a:solidFill>
              </a:rPr>
              <a:t>Коли бізнес релокується на Захід чи у Центр України, він входить у нові громади. Підприємство, яке впроваджує «зелені» закупівлі (GPP) та екологічні стандарти, стає бажаним партнером для місцевої влади, бере участь у місцевих публічних закупівлях та швидко інтегрується в економіку приймаючого регіону.</a:t>
            </a:r>
            <a:endParaRPr sz="1000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000" b="1" i="1">
                <a:solidFill>
                  <a:srgbClr val="0070C0"/>
                </a:solidFill>
              </a:rPr>
              <a:t>Залучення грантів на переміщення та відновлення (ESG-компонент):</a:t>
            </a:r>
            <a:endParaRPr sz="1000" b="1" i="1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000">
                <a:solidFill>
                  <a:srgbClr val="0070C0"/>
                </a:solidFill>
              </a:rPr>
              <a:t>Міжнародні фонди (EBRD, ІСАР, EU LIFE, Horizon Europe) надають гранти на релокацію та відновлення обладнання першочергово тим підприємствам, які декларують ESG-принципи (збереження довкілля, допомога релокованій команді/ветеранам, прозоре управління).</a:t>
            </a:r>
            <a:endParaRPr sz="1000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000">
                <a:solidFill>
                  <a:srgbClr val="0070C0"/>
                </a:solidFill>
              </a:rPr>
              <a:t>Збереження та реінтеграція команди:</a:t>
            </a:r>
            <a:endParaRPr sz="1000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000" b="1" i="1">
                <a:solidFill>
                  <a:srgbClr val="0070C0"/>
                </a:solidFill>
              </a:rPr>
              <a:t>Релокація — це великий стрес для працівників. </a:t>
            </a:r>
            <a:r>
              <a:rPr lang="en-US" sz="1000">
                <a:solidFill>
                  <a:srgbClr val="0070C0"/>
                </a:solidFill>
              </a:rPr>
              <a:t>Поєднання травмаінформованого менеджменту, цифрових HR-інструментів та ветеранських програм допомагає перевезти та зберегти колектив на новому місці.</a:t>
            </a:r>
            <a:endParaRPr lang="en-US" sz="1000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ru-RU" sz="1000">
              <a:solidFill>
                <a:srgbClr val="0070C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300" b="1"/>
              <a:t>Актуальність теми</a:t>
            </a:r>
            <a:endParaRPr sz="1300" b="1"/>
          </a:p>
        </p:txBody>
      </p:sp>
      <p:sp>
        <p:nvSpPr>
          <p:cNvPr id="67" name="Google Shape;67;p3"/>
          <p:cNvSpPr txBox="1"/>
          <p:nvPr>
            <p:ph type="body" idx="1"/>
          </p:nvPr>
        </p:nvSpPr>
        <p:spPr>
          <a:xfrm>
            <a:off x="311785" y="914400"/>
            <a:ext cx="8520430" cy="365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600">
                <a:solidFill>
                  <a:srgbClr val="0070C0"/>
                </a:solidFill>
              </a:rPr>
              <a:t>Україна перебуває на етапі </a:t>
            </a:r>
            <a:br>
              <a:rPr lang="en-US" sz="1600">
                <a:solidFill>
                  <a:srgbClr val="0070C0"/>
                </a:solidFill>
              </a:rPr>
            </a:br>
            <a:r>
              <a:rPr lang="en-US" sz="1600">
                <a:solidFill>
                  <a:srgbClr val="0070C0"/>
                </a:solidFill>
              </a:rPr>
              <a:t>посилення оборони та модернізації </a:t>
            </a:r>
            <a:br>
              <a:rPr lang="en-US" sz="1600">
                <a:solidFill>
                  <a:srgbClr val="0070C0"/>
                </a:solidFill>
              </a:rPr>
            </a:br>
            <a:r>
              <a:rPr lang="en-US" sz="1600">
                <a:solidFill>
                  <a:srgbClr val="0070C0"/>
                </a:solidFill>
              </a:rPr>
              <a:t>агросектору, за вимогами гармонізації </a:t>
            </a:r>
            <a:br>
              <a:rPr lang="en-US" sz="1600">
                <a:solidFill>
                  <a:srgbClr val="0070C0"/>
                </a:solidFill>
              </a:rPr>
            </a:br>
            <a:r>
              <a:rPr lang="en-US" sz="1600">
                <a:solidFill>
                  <a:srgbClr val="0070C0"/>
                </a:solidFill>
              </a:rPr>
              <a:t>законодавства (стандарти, закони)</a:t>
            </a:r>
            <a:br>
              <a:rPr lang="en-US" sz="1600">
                <a:solidFill>
                  <a:srgbClr val="0070C0"/>
                </a:solidFill>
              </a:rPr>
            </a:br>
            <a:r>
              <a:rPr lang="en-US" sz="1600">
                <a:solidFill>
                  <a:srgbClr val="0070C0"/>
                </a:solidFill>
              </a:rPr>
              <a:t>з правом Європейського Союзу.</a:t>
            </a:r>
            <a:endParaRPr sz="160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 panose="020B0604020202020204"/>
              <a:buNone/>
            </a:pPr>
            <a:r>
              <a:rPr lang="en-US" sz="1600">
                <a:solidFill>
                  <a:srgbClr val="0070C0"/>
                </a:solidFill>
              </a:rPr>
              <a:t>Ключові виклики:</a:t>
            </a:r>
            <a:endParaRPr sz="1600">
              <a:solidFill>
                <a:srgbClr val="0070C0"/>
              </a:solidFill>
            </a:endParaRPr>
          </a:p>
          <a:p>
            <a:pPr marL="457200" lvl="0" indent="-282575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US" sz="1600">
                <a:solidFill>
                  <a:srgbClr val="0070C0"/>
                </a:solidFill>
              </a:rPr>
              <a:t>інтеграція до єдиного ринку ЄС;</a:t>
            </a:r>
            <a:endParaRPr sz="1600">
              <a:solidFill>
                <a:srgbClr val="0070C0"/>
              </a:solidFill>
            </a:endParaRPr>
          </a:p>
          <a:p>
            <a:pPr marL="457200" lvl="0" indent="-2825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US" sz="1600">
                <a:solidFill>
                  <a:srgbClr val="0070C0"/>
                </a:solidFill>
              </a:rPr>
              <a:t>виконання екологічних вимог Європейського зеленого курсу;</a:t>
            </a:r>
            <a:endParaRPr sz="1600">
              <a:solidFill>
                <a:srgbClr val="0070C0"/>
              </a:solidFill>
            </a:endParaRPr>
          </a:p>
          <a:p>
            <a:pPr marL="457200" lvl="0" indent="-2825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US" sz="1600">
                <a:solidFill>
                  <a:srgbClr val="0070C0"/>
                </a:solidFill>
              </a:rPr>
              <a:t>залучення міжнародних інвестицій;</a:t>
            </a:r>
            <a:endParaRPr sz="1600">
              <a:solidFill>
                <a:srgbClr val="0070C0"/>
              </a:solidFill>
            </a:endParaRPr>
          </a:p>
          <a:p>
            <a:pPr marL="457200" lvl="0" indent="-2825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US" sz="1600">
                <a:solidFill>
                  <a:srgbClr val="0070C0"/>
                </a:solidFill>
              </a:rPr>
              <a:t>відновлення територіальних громад;</a:t>
            </a:r>
            <a:endParaRPr sz="1600">
              <a:solidFill>
                <a:srgbClr val="0070C0"/>
              </a:solidFill>
            </a:endParaRPr>
          </a:p>
          <a:p>
            <a:pPr marL="457200" lvl="0" indent="-2825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-"/>
            </a:pPr>
            <a:r>
              <a:rPr lang="en-US" sz="1600">
                <a:solidFill>
                  <a:srgbClr val="0070C0"/>
                </a:solidFill>
              </a:rPr>
              <a:t>підтримка ветеранів через розвиток зеленої економіки.</a:t>
            </a:r>
            <a:endParaRPr sz="160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600">
              <a:solidFill>
                <a:srgbClr val="0070C0"/>
              </a:solidFill>
            </a:endParaRPr>
          </a:p>
        </p:txBody>
      </p:sp>
      <p:pic>
        <p:nvPicPr>
          <p:cNvPr id="68" name="Google Shape;68;p3" descr="Ukraine Presents Good Agricultural Practice Handbook for Farmers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011875" y="281347"/>
            <a:ext cx="4463701" cy="260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75000"/>
              <a:buNone/>
            </a:pPr>
            <a:r>
              <a:rPr lang="en-US" sz="1780" b="1">
                <a:solidFill>
                  <a:srgbClr val="0070C0"/>
                </a:solidFill>
              </a:rPr>
              <a:t>Збереження бізнесу Донеччини через вимушену релокацію - підготовчі заходи</a:t>
            </a:r>
            <a:endParaRPr sz="1780" b="1">
              <a:solidFill>
                <a:srgbClr val="0070C0"/>
              </a:solidFill>
            </a:endParaRPr>
          </a:p>
        </p:txBody>
      </p:sp>
      <p:sp>
        <p:nvSpPr>
          <p:cNvPr id="74" name="Google Shape;74;p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3000"/>
              <a:buChar char="●"/>
            </a:pPr>
            <a:r>
              <a:rPr lang="en-US" b="1">
                <a:solidFill>
                  <a:srgbClr val="0070C0"/>
                </a:solidFill>
              </a:rPr>
              <a:t>Збереження виробничого та кадрового потенціалу області шляхом переміщення у безпечні регіони.</a:t>
            </a:r>
            <a:endParaRPr b="1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3000"/>
              <a:buNone/>
            </a:pPr>
            <a:endParaRPr b="1">
              <a:solidFill>
                <a:srgbClr val="0070C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3000"/>
              <a:buChar char="●"/>
            </a:pPr>
            <a:r>
              <a:rPr lang="en-US" b="1">
                <a:solidFill>
                  <a:srgbClr val="0070C0"/>
                </a:solidFill>
              </a:rPr>
              <a:t>Використання вимог ЄС та "зелених" стандартів як інструменту швидкої адаптації на нових майданчиках.</a:t>
            </a:r>
            <a:endParaRPr b="1">
              <a:solidFill>
                <a:srgbClr val="0070C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3000"/>
              <a:buNone/>
            </a:pPr>
            <a:endParaRPr b="1">
              <a:solidFill>
                <a:srgbClr val="0070C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3000"/>
              <a:buChar char="●"/>
            </a:pPr>
            <a:r>
              <a:rPr lang="en-US" b="1">
                <a:solidFill>
                  <a:srgbClr val="0070C0"/>
                </a:solidFill>
              </a:rPr>
              <a:t>Інтеграція релокованого бізнесу в економічний простір приймаючих територіальних громад.</a:t>
            </a:r>
            <a:br>
              <a:rPr lang="en-US" b="1">
                <a:solidFill>
                  <a:srgbClr val="0070C0"/>
                </a:solidFill>
              </a:rPr>
            </a:br>
            <a:r>
              <a:rPr lang="en-US" b="1">
                <a:solidFill>
                  <a:srgbClr val="0070C0"/>
                </a:solidFill>
              </a:rPr>
              <a:t>Запуск виробництва на нових локаціях»</a:t>
            </a:r>
            <a:endParaRPr b="1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3000"/>
              <a:buNone/>
            </a:pPr>
            <a:endParaRPr b="1">
              <a:solidFill>
                <a:srgbClr val="0070C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3000"/>
              <a:buChar char="●"/>
            </a:pPr>
            <a:r>
              <a:rPr lang="en-US" b="1">
                <a:solidFill>
                  <a:srgbClr val="0070C0"/>
                </a:solidFill>
              </a:rPr>
              <a:t>Пільговий доступ до європейських грантів: Гранти на компенсацію релокації, закупівлю нового обладнання та енергонезалежність (СЕС, генератори).</a:t>
            </a:r>
            <a:endParaRPr b="1">
              <a:solidFill>
                <a:srgbClr val="0070C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3000"/>
              <a:buNone/>
            </a:pPr>
            <a:endParaRPr b="1">
              <a:solidFill>
                <a:srgbClr val="0070C0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3000"/>
              <a:buChar char="●"/>
            </a:pPr>
            <a:r>
              <a:rPr lang="en-US" b="1">
                <a:solidFill>
                  <a:srgbClr val="0070C0"/>
                </a:solidFill>
              </a:rPr>
              <a:t>Швидка еко-сертифікація: Можливість закласти "зелені" технології з нуля при монтажі нових потужностей.</a:t>
            </a:r>
            <a:endParaRPr b="1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300" b="1"/>
              <a:t>Європейський зелений курс — нові правила розвитку</a:t>
            </a:r>
            <a:endParaRPr sz="1300" b="1"/>
          </a:p>
        </p:txBody>
      </p:sp>
      <p:sp>
        <p:nvSpPr>
          <p:cNvPr id="80" name="Google Shape;80;p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000" b="1">
                <a:solidFill>
                  <a:srgbClr val="0070C0"/>
                </a:solidFill>
              </a:rPr>
              <a:t>Основні політики ЄС:</a:t>
            </a:r>
            <a:endParaRPr sz="10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000" b="1">
                <a:solidFill>
                  <a:srgbClr val="0070C0"/>
                </a:solidFill>
              </a:rPr>
              <a:t>Європейський Green Deal;</a:t>
            </a:r>
            <a:endParaRPr sz="10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000" b="1">
                <a:solidFill>
                  <a:srgbClr val="0070C0"/>
                </a:solidFill>
              </a:rPr>
              <a:t>стратегія «Від ферми до виделки»;</a:t>
            </a:r>
            <a:endParaRPr sz="10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000" b="1">
                <a:solidFill>
                  <a:srgbClr val="0070C0"/>
                </a:solidFill>
              </a:rPr>
              <a:t>Стратегія біорізноманіття до 2030 року;</a:t>
            </a:r>
            <a:endParaRPr sz="10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000" b="1">
                <a:solidFill>
                  <a:srgbClr val="0070C0"/>
                </a:solidFill>
              </a:rPr>
              <a:t>кліматична нейтральність до 2050 року;</a:t>
            </a:r>
            <a:endParaRPr sz="10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000" b="1">
                <a:solidFill>
                  <a:srgbClr val="0070C0"/>
                </a:solidFill>
              </a:rPr>
              <a:t>циркулярна економіка.</a:t>
            </a:r>
            <a:endParaRPr sz="10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rgbClr val="0070C0"/>
                </a:solidFill>
              </a:rPr>
              <a:t>Для України це означає поступову </a:t>
            </a:r>
            <a:br>
              <a:rPr lang="en-US" sz="1200" b="1">
                <a:solidFill>
                  <a:srgbClr val="0070C0"/>
                </a:solidFill>
              </a:rPr>
            </a:br>
            <a:r>
              <a:rPr lang="en-US" sz="1200" b="1">
                <a:solidFill>
                  <a:srgbClr val="0070C0"/>
                </a:solidFill>
              </a:rPr>
              <a:t>адаптацію:</a:t>
            </a:r>
            <a:endParaRPr sz="12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70C0"/>
                </a:solidFill>
              </a:rPr>
              <a:t>аграрної політики;</a:t>
            </a:r>
            <a:endParaRPr sz="12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70C0"/>
                </a:solidFill>
              </a:rPr>
              <a:t>екологічного законодавства;</a:t>
            </a:r>
            <a:endParaRPr sz="12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70C0"/>
                </a:solidFill>
              </a:rPr>
              <a:t>системи державних закупівель;</a:t>
            </a:r>
            <a:endParaRPr sz="12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70C0"/>
                </a:solidFill>
              </a:rPr>
              <a:t>стандартів виробництва.</a:t>
            </a:r>
            <a:endParaRPr sz="1200" b="1">
              <a:solidFill>
                <a:srgbClr val="0070C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b="1">
              <a:solidFill>
                <a:srgbClr val="0070C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b="1">
              <a:solidFill>
                <a:srgbClr val="0070C0"/>
              </a:solidFill>
            </a:endParaRPr>
          </a:p>
          <a:p>
            <a:pPr marL="15875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br>
              <a:rPr lang="en-US" sz="1200" b="1">
                <a:solidFill>
                  <a:srgbClr val="0070C0"/>
                </a:solidFill>
              </a:rPr>
            </a:br>
            <a:r>
              <a:rPr lang="en-US" sz="1200" b="1">
                <a:solidFill>
                  <a:srgbClr val="0070C0"/>
                </a:solidFill>
              </a:rPr>
              <a:t>Оцінка потреб на таку адаптацію НА РІВНІ ПІДПРИЄМСТВ ДОЗВОЛЯЄ ОТРИМАТИ АДЕКВАТНУ ФІНАНСОВУ ПІДТРИМКУ ВІД МІЖНАРОДНИХ ДОНОРІВ</a:t>
            </a:r>
            <a:endParaRPr sz="1200" b="1">
              <a:solidFill>
                <a:srgbClr val="0070C0"/>
              </a:solidFill>
            </a:endParaRPr>
          </a:p>
        </p:txBody>
      </p:sp>
      <p:pic>
        <p:nvPicPr>
          <p:cNvPr id="81" name="Google Shape;81;p5" descr="EU Green Deal for a climate- neutral Europe - Teagasc | Agriculture and Food Development Authority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556000" y="933450"/>
            <a:ext cx="5344160" cy="3136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300" b="1"/>
              <a:t>Регламент ЄС 2024/1991 — новий орієнтир</a:t>
            </a:r>
            <a:endParaRPr sz="1300" b="1"/>
          </a:p>
        </p:txBody>
      </p:sp>
      <p:sp>
        <p:nvSpPr>
          <p:cNvPr id="87" name="Google Shape;87;p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Регламент (ЄС) 2024/1991 про відновлення природи набув чинності у 2024 році.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Його ключові цілі: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відновлення деградованих екосистем;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підвищення стійкості агроландшафтів;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покращення водних ресурсів;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збереження запилювачів;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підвищення продовольчої безпеки.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До 2030 року країни ЄС мають забезпечити 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заходи з відновлення щонайменше 20%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 територій, а до 2050 року — усіх екосистем, що потребують відновлення.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400" b="1">
              <a:solidFill>
                <a:srgbClr val="0070C0"/>
              </a:solidFill>
            </a:endParaRPr>
          </a:p>
        </p:txBody>
      </p:sp>
      <p:pic>
        <p:nvPicPr>
          <p:cNvPr id="88" name="Google Shape;88;p6" descr="UPSC Prelims 2025 | Polity-and-governance: Which organization has enacted the Nature Restoration Law (NRL) to tackle climate change a…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383405" y="1152525"/>
            <a:ext cx="4619625" cy="288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300" b="1"/>
              <a:t>Що це означає для агросектору України</a:t>
            </a:r>
            <a:endParaRPr sz="1300" b="1"/>
          </a:p>
        </p:txBody>
      </p:sp>
      <p:sp>
        <p:nvSpPr>
          <p:cNvPr id="94" name="Google Shape;94;p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1">
                <a:solidFill>
                  <a:srgbClr val="0070C0"/>
                </a:solidFill>
              </a:rPr>
              <a:t>Напрями модернізації: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відновлення ґрунтів;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водозбереження;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біорізноманіття;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цифровізація фермерства;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низьковуглецеві технології;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органічне виробництво;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відновлення деградованих </a:t>
            </a:r>
            <a:br>
              <a:rPr lang="en-US" sz="1100" b="1">
                <a:solidFill>
                  <a:srgbClr val="0070C0"/>
                </a:solidFill>
              </a:rPr>
            </a:br>
            <a:r>
              <a:rPr lang="en-US" sz="1100" b="1">
                <a:solidFill>
                  <a:srgbClr val="0070C0"/>
                </a:solidFill>
              </a:rPr>
              <a:t>земель.</a:t>
            </a:r>
            <a:endParaRPr sz="11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1">
                <a:solidFill>
                  <a:srgbClr val="0070C0"/>
                </a:solidFill>
              </a:rPr>
              <a:t>Це відкриває доступ до: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європейських програм;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фондів розвитку;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інвестицій ESG.</a:t>
            </a:r>
            <a:endParaRPr sz="11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100" b="1">
              <a:solidFill>
                <a:srgbClr val="0070C0"/>
              </a:solidFill>
            </a:endParaRPr>
          </a:p>
        </p:txBody>
      </p:sp>
      <p:pic>
        <p:nvPicPr>
          <p:cNvPr id="95" name="Google Shape;95;p7" descr="Агродроны из Украины: от фронтового опыта к аграрной модернизации ЕС - SWI swissinfo.ch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2960275" y="828650"/>
            <a:ext cx="5734050" cy="38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85000"/>
              <a:buFont typeface="Arial" panose="020B0604020202020204"/>
              <a:buNone/>
            </a:pPr>
            <a:r>
              <a:rPr lang="en-US" sz="1300" b="1"/>
              <a:t>«Зелені» публічні закупівлі (GPP)</a:t>
            </a:r>
            <a:endParaRPr sz="1300" b="1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ct val="239000"/>
              <a:buNone/>
            </a:pPr>
            <a:endParaRPr sz="1300" b="1"/>
          </a:p>
        </p:txBody>
      </p:sp>
      <p:sp>
        <p:nvSpPr>
          <p:cNvPr id="101" name="Google Shape;101;p8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1">
                <a:solidFill>
                  <a:srgbClr val="0070C0"/>
                </a:solidFill>
              </a:rPr>
              <a:t>Green Public Procurement (GPP) — це закупівлі, у яких екологічні критерії враховуються протягом повного життєвого циклу продукції.</a:t>
            </a:r>
            <a:endParaRPr sz="11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1">
                <a:solidFill>
                  <a:srgbClr val="0070C0"/>
                </a:solidFill>
              </a:rPr>
              <a:t>Основні принципи: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мінімізація впливу на довкілля;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енергоефективність;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повторне використання ресурсів;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низький вуглецевий слід;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циркулярність.</a:t>
            </a:r>
            <a:endParaRPr sz="11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 b="1">
                <a:solidFill>
                  <a:srgbClr val="0070C0"/>
                </a:solidFill>
              </a:rPr>
              <a:t>Для громад України GPP стає інструментом: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модернізації інфраструктури;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залучення інвестицій;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100" b="1">
                <a:solidFill>
                  <a:srgbClr val="0070C0"/>
                </a:solidFill>
              </a:rPr>
              <a:t>виконання європейських вимог.</a:t>
            </a:r>
            <a:br>
              <a:rPr lang="en-US" sz="1100" b="1">
                <a:solidFill>
                  <a:srgbClr val="0070C0"/>
                </a:solidFill>
              </a:rPr>
            </a:b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-US" sz="1100" b="1">
                <a:solidFill>
                  <a:srgbClr val="0070C0"/>
                </a:solidFill>
              </a:rPr>
              <a:t>!!! Потрібно використовувати тільки адекватні нормативи та уникати підробок та маніпуляцій </a:t>
            </a:r>
            <a:endParaRPr sz="1100" b="1">
              <a:solidFill>
                <a:srgbClr val="0070C0"/>
              </a:solidFill>
            </a:endParaRPr>
          </a:p>
        </p:txBody>
      </p:sp>
      <p:pic>
        <p:nvPicPr>
          <p:cNvPr id="102" name="Google Shape;102;p8" descr="Green Public Procurement - Green Forum - European Commission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909695" y="1416685"/>
            <a:ext cx="4813935" cy="2630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300" b="1"/>
              <a:t>Фактори «зелених» закупівель</a:t>
            </a:r>
            <a:endParaRPr sz="1300" b="1"/>
          </a:p>
        </p:txBody>
      </p:sp>
      <p:sp>
        <p:nvSpPr>
          <p:cNvPr id="108" name="Google Shape;108;p9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 panose="020B0604020202020204"/>
              <a:buNone/>
            </a:pPr>
            <a:r>
              <a:rPr lang="en-US" sz="1100" b="1">
                <a:solidFill>
                  <a:srgbClr val="0070C0"/>
                </a:solidFill>
              </a:rPr>
              <a:t>Основні етапи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6162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rgbClr val="0070C0"/>
                </a:solidFill>
              </a:rPr>
              <a:t>Pre-tender — Дотендерний етап</a:t>
            </a:r>
            <a:endParaRPr sz="1100">
              <a:solidFill>
                <a:srgbClr val="0070C0"/>
              </a:solidFill>
            </a:endParaRPr>
          </a:p>
          <a:p>
            <a:pPr marL="457200" lvl="0" indent="-2616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rgbClr val="0070C0"/>
                </a:solidFill>
              </a:rPr>
              <a:t>Tender — Тендерний етап</a:t>
            </a:r>
            <a:endParaRPr sz="1100">
              <a:solidFill>
                <a:srgbClr val="0070C0"/>
              </a:solidFill>
            </a:endParaRPr>
          </a:p>
          <a:p>
            <a:pPr marL="457200" lvl="0" indent="-2616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rgbClr val="0070C0"/>
                </a:solidFill>
              </a:rPr>
              <a:t>Post-tender — Післятендерний етап</a:t>
            </a:r>
            <a:endParaRPr sz="110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 panose="020B0604020202020204"/>
              <a:buNone/>
            </a:pPr>
            <a:r>
              <a:rPr lang="en-US" sz="1100" b="1">
                <a:solidFill>
                  <a:srgbClr val="0070C0"/>
                </a:solidFill>
              </a:rPr>
              <a:t>Центральний елемент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6162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rgbClr val="0070C0"/>
                </a:solidFill>
              </a:rPr>
              <a:t>Procurement Cycle — Цикл закупівель</a:t>
            </a:r>
            <a:endParaRPr sz="110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 panose="020B0604020202020204"/>
              <a:buNone/>
            </a:pPr>
            <a:r>
              <a:rPr lang="en-US" sz="1100" b="1">
                <a:solidFill>
                  <a:srgbClr val="0070C0"/>
                </a:solidFill>
              </a:rPr>
              <a:t>Ключові принципи</a:t>
            </a:r>
            <a:endParaRPr sz="1100" b="1">
              <a:solidFill>
                <a:srgbClr val="0070C0"/>
              </a:solidFill>
            </a:endParaRPr>
          </a:p>
          <a:p>
            <a:pPr marL="457200" lvl="0" indent="-26162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rgbClr val="0070C0"/>
                </a:solidFill>
              </a:rPr>
              <a:t>Buy Less — Купувати менше</a:t>
            </a:r>
            <a:endParaRPr sz="1100">
              <a:solidFill>
                <a:srgbClr val="0070C0"/>
              </a:solidFill>
            </a:endParaRPr>
          </a:p>
          <a:p>
            <a:pPr marL="457200" lvl="0" indent="-2616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rgbClr val="0070C0"/>
                </a:solidFill>
              </a:rPr>
              <a:t>Buy Better — Купувати краще</a:t>
            </a:r>
            <a:endParaRPr sz="1100">
              <a:solidFill>
                <a:srgbClr val="0070C0"/>
              </a:solidFill>
            </a:endParaRPr>
          </a:p>
          <a:p>
            <a:pPr marL="457200" lvl="0" indent="-2616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rgbClr val="0070C0"/>
                </a:solidFill>
              </a:rPr>
              <a:t>Use Better — Використовувати краще</a:t>
            </a:r>
            <a:endParaRPr sz="1100">
              <a:solidFill>
                <a:srgbClr val="0070C0"/>
              </a:solidFill>
            </a:endParaRPr>
          </a:p>
          <a:p>
            <a:pPr marL="457200" lvl="0" indent="-2616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 sz="1100">
                <a:solidFill>
                  <a:srgbClr val="0070C0"/>
                </a:solidFill>
              </a:rPr>
              <a:t>Use Longer — Використовувати довше</a:t>
            </a:r>
            <a:endParaRPr sz="1100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 panose="020B0604020202020204"/>
              <a:buNone/>
            </a:pPr>
            <a:endParaRPr sz="11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500">
              <a:solidFill>
                <a:srgbClr val="0070C0"/>
              </a:solidFill>
            </a:endParaRPr>
          </a:p>
        </p:txBody>
      </p:sp>
      <p:pic>
        <p:nvPicPr>
          <p:cNvPr id="109" name="Google Shape;109;p9" descr="Inspiring new cases available on sustainable ICT procurement! | Public Buyers Community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466125" y="935063"/>
            <a:ext cx="4366175" cy="385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780">
                <a:solidFill>
                  <a:srgbClr val="0070C0"/>
                </a:solidFill>
              </a:rPr>
              <a:t>ОСНОВНІ ПІДХОДИ</a:t>
            </a:r>
            <a:endParaRPr sz="1780">
              <a:solidFill>
                <a:srgbClr val="0070C0"/>
              </a:solidFill>
            </a:endParaRPr>
          </a:p>
        </p:txBody>
      </p:sp>
      <p:sp>
        <p:nvSpPr>
          <p:cNvPr id="115" name="Google Shape;115;p10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400">
                <a:solidFill>
                  <a:srgbClr val="0070C0"/>
                </a:solidFill>
              </a:rPr>
              <a:t>Енергоефективність. Використання </a:t>
            </a:r>
            <a:endParaRPr sz="1400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400">
                <a:solidFill>
                  <a:srgbClr val="0070C0"/>
                </a:solidFill>
              </a:rPr>
              <a:t>обладнання з низьким споживанням енергії.</a:t>
            </a:r>
            <a:br>
              <a:rPr lang="en-US" sz="1400">
                <a:solidFill>
                  <a:srgbClr val="0070C0"/>
                </a:solidFill>
              </a:rPr>
            </a:br>
            <a:r>
              <a:rPr lang="en-US" sz="1400">
                <a:solidFill>
                  <a:srgbClr val="0070C0"/>
                </a:solidFill>
              </a:rPr>
              <a:t>Енергоощаджуюче будівництво</a:t>
            </a:r>
            <a:endParaRPr sz="1400">
              <a:solidFill>
                <a:srgbClr val="0070C0"/>
              </a:solidFill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400">
              <a:solidFill>
                <a:srgbClr val="0070C0"/>
              </a:solidFill>
            </a:endParaRPr>
          </a:p>
        </p:txBody>
      </p:sp>
      <p:sp>
        <p:nvSpPr>
          <p:cNvPr id="116" name="Google Shape;116;p10"/>
          <p:cNvSpPr txBox="1"/>
          <p:nvPr/>
        </p:nvSpPr>
        <p:spPr>
          <a:xfrm>
            <a:off x="3498850" y="681990"/>
            <a:ext cx="3048000" cy="30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7" name="Google Shape;117;p10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4359702" y="880125"/>
            <a:ext cx="4119824" cy="396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5"/>
              <a:buFont typeface="Arial" panose="020B0604020202020204"/>
              <a:buNone/>
            </a:pPr>
            <a:r>
              <a:rPr lang="en-US" sz="1300" b="1">
                <a:solidFill>
                  <a:srgbClr val="0070C0"/>
                </a:solidFill>
              </a:rPr>
              <a:t>ESG — новий стандарт інвестицій, кредитів та звітності підприємств</a:t>
            </a:r>
            <a:endParaRPr sz="1300" b="1">
              <a:solidFill>
                <a:srgbClr val="0070C0"/>
              </a:solidFill>
            </a:endParaRPr>
          </a:p>
        </p:txBody>
      </p:sp>
      <p:sp>
        <p:nvSpPr>
          <p:cNvPr id="123" name="Google Shape;123;p11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ESG — це система оцінювання сталості підприємств.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E -Environment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S - Social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G - Governance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Для агросектору ESG означає: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доступ до міжнародного фінансування;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підвищення довіри інвесторів;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конкурентоспроможність на ринку ЄС.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400" b="1">
              <a:solidFill>
                <a:srgbClr val="0070C0"/>
              </a:solidFill>
            </a:endParaRPr>
          </a:p>
        </p:txBody>
      </p:sp>
      <p:pic>
        <p:nvPicPr>
          <p:cNvPr id="124" name="Google Shape;124;p11" descr="ESG environmental, social, and governance strategy infographic illustration banner template with icon vector. Sustainability, ethics, and corporate responsibility concepts. Business diagram framework.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400975" y="985888"/>
            <a:ext cx="3743350" cy="374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Міжнародні стандарти сталого розвитку</a:t>
            </a:r>
            <a:endParaRPr sz="1400" b="1">
              <a:solidFill>
                <a:srgbClr val="0070C0"/>
              </a:solidFill>
            </a:endParaRPr>
          </a:p>
        </p:txBody>
      </p:sp>
      <p:sp>
        <p:nvSpPr>
          <p:cNvPr id="130" name="Google Shape;130;p12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</a:p>
        </p:txBody>
      </p:sp>
      <p:pic>
        <p:nvPicPr>
          <p:cNvPr id="131" name="Google Shape;131;p12" descr="ISO 14001 2026: Environmental Management Systems for Sustainability Excellence | Dr.Mohamed Tash posted on the topic | LinkedIn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4841875" y="1017905"/>
            <a:ext cx="3756660" cy="337693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2" name="Google Shape;132;p12"/>
          <p:cNvGraphicFramePr/>
          <p:nvPr/>
        </p:nvGraphicFramePr>
        <p:xfrm>
          <a:off x="663575" y="1638935"/>
          <a:ext cx="3587100" cy="3000000"/>
        </p:xfrm>
        <a:graphic>
          <a:graphicData uri="http://schemas.openxmlformats.org/drawingml/2006/table">
            <a:tbl>
              <a:tblPr>
                <a:noFill/>
                <a:tableStyleId>{37D65928-BB86-40BA-848D-077A976F21C0}</a:tableStyleId>
              </a:tblPr>
              <a:tblGrid>
                <a:gridCol w="1035675"/>
                <a:gridCol w="2551425"/>
              </a:tblGrid>
              <a:tr h="3721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Стандарт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Призначення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ISO 14001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екологічний менеджмент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ISO 50001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енергоменеджмент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ISO 26000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соціальна відповідальність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ISO 20400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сталі закупівлі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GRI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звітність зі сталого розвитку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721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ESRS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 panose="020B0604020202020204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0070C0"/>
                          </a:solidFill>
                        </a:rPr>
                        <a:t>європейська ESG-звітність</a:t>
                      </a:r>
                      <a:endParaRPr sz="1100" b="1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85000"/>
              <a:buFont typeface="Arial" panose="020B0604020202020204"/>
              <a:buNone/>
            </a:pPr>
            <a:r>
              <a:rPr lang="en-US" sz="1555" b="1">
                <a:solidFill>
                  <a:srgbClr val="0070C0"/>
                </a:solidFill>
              </a:rPr>
              <a:t>SDGs — Цілі сталого розвитку ООН 2030</a:t>
            </a:r>
            <a:endParaRPr sz="1555" b="1">
              <a:solidFill>
                <a:srgbClr val="0070C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ct val="85000"/>
              <a:buFont typeface="Arial" panose="020B0604020202020204"/>
              <a:buNone/>
            </a:pPr>
            <a:endParaRPr sz="1555" b="1">
              <a:solidFill>
                <a:srgbClr val="0070C0"/>
              </a:solidFill>
            </a:endParaRPr>
          </a:p>
        </p:txBody>
      </p:sp>
      <p:sp>
        <p:nvSpPr>
          <p:cNvPr id="138" name="Google Shape;138;p13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400" b="1">
                <a:solidFill>
                  <a:srgbClr val="0070C0"/>
                </a:solidFill>
              </a:rPr>
              <a:t>Для агросектору найбільш релевантні: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ЦСР 2 — Подолання голоду</a:t>
            </a:r>
            <a:br>
              <a:rPr lang="en-US" sz="1400" b="1">
                <a:solidFill>
                  <a:srgbClr val="0070C0"/>
                </a:solidFill>
              </a:rPr>
            </a:br>
            <a:r>
              <a:rPr lang="en-US" sz="1400" b="1">
                <a:solidFill>
                  <a:srgbClr val="C00000"/>
                </a:solidFill>
              </a:rPr>
              <a:t>продбезпека як доступність </a:t>
            </a:r>
            <a:br>
              <a:rPr lang="en-US" sz="1400" b="1">
                <a:solidFill>
                  <a:srgbClr val="C00000"/>
                </a:solidFill>
              </a:rPr>
            </a:br>
            <a:r>
              <a:rPr lang="en-US" sz="1400" b="1">
                <a:solidFill>
                  <a:srgbClr val="C00000"/>
                </a:solidFill>
              </a:rPr>
              <a:t>продовольства</a:t>
            </a:r>
            <a:r>
              <a:rPr lang="en-US" sz="1400" b="1">
                <a:solidFill>
                  <a:srgbClr val="0070C0"/>
                </a:solidFill>
              </a:rPr>
              <a:t>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ЦСР 6 — Чиста вода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 у виробничих процесах / </a:t>
            </a:r>
            <a:br>
              <a:rPr lang="en-US" sz="1400" b="1">
                <a:solidFill>
                  <a:srgbClr val="0070C0"/>
                </a:solidFill>
              </a:rPr>
            </a:br>
            <a:r>
              <a:rPr lang="en-US" sz="1400" b="1">
                <a:solidFill>
                  <a:srgbClr val="0070C0"/>
                </a:solidFill>
              </a:rPr>
              <a:t>очищення стоків;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ЦСР 8 — Гідна праця;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ЦСР 9 — Інновації;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ЦСР 12 — Відповідальне </a:t>
            </a:r>
            <a:br>
              <a:rPr lang="en-US" sz="1400" b="1">
                <a:solidFill>
                  <a:srgbClr val="0070C0"/>
                </a:solidFill>
              </a:rPr>
            </a:br>
            <a:r>
              <a:rPr lang="en-US" sz="1400" b="1">
                <a:solidFill>
                  <a:srgbClr val="0070C0"/>
                </a:solidFill>
              </a:rPr>
              <a:t>споживання;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ЦСР 13 — Кліматичні дії;</a:t>
            </a:r>
            <a:endParaRPr sz="1400" b="1">
              <a:solidFill>
                <a:srgbClr val="0070C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400" b="1">
                <a:solidFill>
                  <a:srgbClr val="0070C0"/>
                </a:solidFill>
              </a:rPr>
              <a:t>ЦСР 15 — Захист екосистем.</a:t>
            </a:r>
            <a:endParaRPr sz="1400" b="1">
              <a:solidFill>
                <a:srgbClr val="0070C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400" b="1">
              <a:solidFill>
                <a:srgbClr val="0070C0"/>
              </a:solidFill>
            </a:endParaRPr>
          </a:p>
        </p:txBody>
      </p:sp>
      <p:pic>
        <p:nvPicPr>
          <p:cNvPr id="139" name="Google Shape;139;p13" descr="File:Sustainable Development Goals.svg - Wikimedia Commons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591560" y="1046480"/>
            <a:ext cx="5411470" cy="362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22"/>
              <a:buFont typeface="Arial" panose="020B0604020202020204"/>
              <a:buNone/>
            </a:pPr>
            <a:r>
              <a:rPr lang="en-US" sz="1555" b="1">
                <a:solidFill>
                  <a:srgbClr val="00B050"/>
                </a:solidFill>
              </a:rPr>
              <a:t>Територіальні громади як драйвер змін</a:t>
            </a:r>
            <a:endParaRPr sz="1555" b="1">
              <a:solidFill>
                <a:srgbClr val="00B05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22"/>
              <a:buFont typeface="Arial" panose="020B0604020202020204"/>
              <a:buNone/>
            </a:pPr>
            <a:endParaRPr sz="1555" b="1">
              <a:solidFill>
                <a:srgbClr val="00B050"/>
              </a:solidFill>
            </a:endParaRPr>
          </a:p>
        </p:txBody>
      </p:sp>
      <p:sp>
        <p:nvSpPr>
          <p:cNvPr id="145" name="Google Shape;145;p14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600" b="1">
                <a:solidFill>
                  <a:srgbClr val="00B050"/>
                </a:solidFill>
              </a:rPr>
              <a:t>Громади можуть реалізовувати:</a:t>
            </a:r>
            <a:endParaRPr sz="16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600" b="1">
                <a:solidFill>
                  <a:srgbClr val="00B050"/>
                </a:solidFill>
              </a:rPr>
              <a:t>зелені закупівлі;</a:t>
            </a:r>
            <a:endParaRPr sz="16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600" b="1">
                <a:solidFill>
                  <a:srgbClr val="00B050"/>
                </a:solidFill>
              </a:rPr>
              <a:t>відновлення природних територій;</a:t>
            </a:r>
            <a:endParaRPr sz="16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600" b="1">
                <a:solidFill>
                  <a:srgbClr val="00B050"/>
                </a:solidFill>
              </a:rPr>
              <a:t>модернізацію комунального господарства;</a:t>
            </a:r>
            <a:endParaRPr sz="16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600" b="1">
                <a:solidFill>
                  <a:srgbClr val="00B050"/>
                </a:solidFill>
              </a:rPr>
              <a:t>підтримку місцевих фермерів;</a:t>
            </a:r>
            <a:endParaRPr sz="16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600" b="1">
                <a:solidFill>
                  <a:srgbClr val="00B050"/>
                </a:solidFill>
              </a:rPr>
              <a:t>створення зелених робочих місць.</a:t>
            </a:r>
            <a:endParaRPr sz="1600" b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600" b="1">
                <a:solidFill>
                  <a:srgbClr val="00B050"/>
                </a:solidFill>
              </a:rPr>
              <a:t>Результат:</a:t>
            </a:r>
            <a:endParaRPr sz="16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600" b="1">
                <a:solidFill>
                  <a:srgbClr val="00B050"/>
                </a:solidFill>
              </a:rPr>
              <a:t>економічне зростання;</a:t>
            </a:r>
            <a:endParaRPr sz="16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600" b="1">
                <a:solidFill>
                  <a:srgbClr val="00B050"/>
                </a:solidFill>
              </a:rPr>
              <a:t>екологічна стійкість;</a:t>
            </a:r>
            <a:endParaRPr sz="16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600" b="1">
                <a:solidFill>
                  <a:srgbClr val="00B050"/>
                </a:solidFill>
              </a:rPr>
              <a:t>соціальна згуртованість.</a:t>
            </a:r>
            <a:endParaRPr sz="1600" b="1">
              <a:solidFill>
                <a:srgbClr val="00B050"/>
              </a:solidFill>
            </a:endParaRPr>
          </a:p>
        </p:txBody>
      </p:sp>
      <p:pic>
        <p:nvPicPr>
          <p:cNvPr id="146" name="Google Shape;146;p14" descr="Обговорення Стратегії розвитку Компаніївської об’єднаної громади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821680" y="1696085"/>
            <a:ext cx="2734310" cy="1792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22"/>
              <a:buFont typeface="Arial" panose="020B0604020202020204"/>
              <a:buNone/>
            </a:pPr>
            <a:r>
              <a:rPr lang="en-US" sz="1555" b="1">
                <a:solidFill>
                  <a:srgbClr val="00B050"/>
                </a:solidFill>
              </a:rPr>
              <a:t>Ветеранська політика через зелену економіку</a:t>
            </a:r>
            <a:endParaRPr sz="1555" b="1">
              <a:solidFill>
                <a:srgbClr val="00B05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22"/>
              <a:buFont typeface="Arial" panose="020B0604020202020204"/>
              <a:buNone/>
            </a:pPr>
            <a:endParaRPr sz="1555" b="1">
              <a:solidFill>
                <a:srgbClr val="00B050"/>
              </a:solidFill>
            </a:endParaRPr>
          </a:p>
        </p:txBody>
      </p:sp>
      <p:sp>
        <p:nvSpPr>
          <p:cNvPr id="152" name="Google Shape;152;p15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 panose="020B0604020202020204"/>
              <a:buNone/>
            </a:pPr>
            <a:r>
              <a:rPr lang="en-US" sz="1400" b="1">
                <a:solidFill>
                  <a:srgbClr val="00B050"/>
                </a:solidFill>
              </a:rPr>
              <a:t>Синергія релокованого бізнесу та приймаючих громад</a:t>
            </a:r>
            <a:endParaRPr sz="1400" b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 panose="020B0604020202020204"/>
              <a:buNone/>
            </a:pPr>
            <a:r>
              <a:rPr lang="en-US" sz="1400" b="1">
                <a:solidFill>
                  <a:srgbClr val="00B050"/>
                </a:solidFill>
              </a:rPr>
              <a:t>Забезпечення релокованих працівників та ветеранів робочими </a:t>
            </a:r>
            <a:br>
              <a:rPr lang="en-US" sz="1400" b="1">
                <a:solidFill>
                  <a:srgbClr val="00B050"/>
                </a:solidFill>
              </a:rPr>
            </a:br>
            <a:r>
              <a:rPr lang="en-US" sz="1400" b="1">
                <a:solidFill>
                  <a:srgbClr val="00B050"/>
                </a:solidFill>
              </a:rPr>
              <a:t>місцями та соціальною адаптацією.</a:t>
            </a:r>
            <a:endParaRPr sz="1400" b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 panose="020B0604020202020204"/>
              <a:buNone/>
            </a:pPr>
            <a:r>
              <a:rPr lang="en-US" sz="1400" b="1">
                <a:solidFill>
                  <a:srgbClr val="00B050"/>
                </a:solidFill>
              </a:rPr>
              <a:t>Спільна подача релокованого бізнесу та приймаючої громади </a:t>
            </a:r>
            <a:br>
              <a:rPr lang="en-US" sz="1400" b="1">
                <a:solidFill>
                  <a:srgbClr val="00B050"/>
                </a:solidFill>
              </a:rPr>
            </a:br>
            <a:r>
              <a:rPr lang="en-US" sz="1400" b="1">
                <a:solidFill>
                  <a:srgbClr val="00B050"/>
                </a:solidFill>
              </a:rPr>
              <a:t>на міжнародні грантові програми відбудови.</a:t>
            </a:r>
            <a:br>
              <a:rPr lang="en-US" sz="1400" b="1">
                <a:solidFill>
                  <a:srgbClr val="00B050"/>
                </a:solidFill>
              </a:rPr>
            </a:br>
            <a:r>
              <a:rPr lang="en-US" sz="1400" b="1">
                <a:solidFill>
                  <a:srgbClr val="00B050"/>
                </a:solidFill>
              </a:rPr>
              <a:t>Соціальна реабілітація ветеранів може поєднуватися з: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8000"/>
              <a:buChar char="-"/>
            </a:pPr>
            <a:r>
              <a:rPr lang="en-US" sz="1400" b="1">
                <a:solidFill>
                  <a:srgbClr val="00B050"/>
                </a:solidFill>
              </a:rPr>
              <a:t>агропідприємництвом;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000"/>
              <a:buChar char="-"/>
            </a:pPr>
            <a:r>
              <a:rPr lang="en-US" sz="1400" b="1">
                <a:solidFill>
                  <a:srgbClr val="00B050"/>
                </a:solidFill>
              </a:rPr>
              <a:t>екологічними проєктами;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000"/>
              <a:buChar char="-"/>
            </a:pPr>
            <a:r>
              <a:rPr lang="en-US" sz="1400" b="1">
                <a:solidFill>
                  <a:srgbClr val="00B050"/>
                </a:solidFill>
              </a:rPr>
              <a:t>органічним виробництвом;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000"/>
              <a:buChar char="-"/>
            </a:pPr>
            <a:r>
              <a:rPr lang="en-US" sz="1400" b="1">
                <a:solidFill>
                  <a:srgbClr val="00B050"/>
                </a:solidFill>
              </a:rPr>
              <a:t>зеленою інфраструктурою;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8000"/>
              <a:buChar char="-"/>
            </a:pPr>
            <a:r>
              <a:rPr lang="en-US" sz="1400" b="1">
                <a:solidFill>
                  <a:srgbClr val="00B050"/>
                </a:solidFill>
              </a:rPr>
              <a:t>навчальними програмами.</a:t>
            </a:r>
            <a:endParaRPr sz="1400" b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98000"/>
              <a:buFont typeface="Arial" panose="020B0604020202020204"/>
              <a:buNone/>
            </a:pPr>
            <a:r>
              <a:rPr lang="en-US" sz="1400" b="1">
                <a:solidFill>
                  <a:srgbClr val="00B050"/>
                </a:solidFill>
              </a:rPr>
              <a:t>Це створює нові можливості інтеграції ветеранів у місцеву економіку.</a:t>
            </a:r>
            <a:endParaRPr sz="1400" b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161000"/>
              <a:buNone/>
            </a:pPr>
            <a:endParaRPr sz="1400" b="1">
              <a:solidFill>
                <a:srgbClr val="00B050"/>
              </a:solidFill>
            </a:endParaRPr>
          </a:p>
        </p:txBody>
      </p:sp>
      <p:pic>
        <p:nvPicPr>
          <p:cNvPr id="153" name="Google Shape;153;p15" descr="Dutch horticulture knowledge transfer to Ukrainian veterans in the Netherlands | Agroberichten Buitenland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184775" y="1152525"/>
            <a:ext cx="2846070" cy="1569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Arial" panose="020B0604020202020204"/>
              <a:buNone/>
            </a:pPr>
            <a:r>
              <a:rPr lang="en-US" sz="1600" b="1">
                <a:solidFill>
                  <a:srgbClr val="00B050"/>
                </a:solidFill>
              </a:rPr>
              <a:t>Міжнародне партнерство</a:t>
            </a:r>
            <a:endParaRPr sz="1600" b="1">
              <a:solidFill>
                <a:srgbClr val="00B050"/>
              </a:solidFill>
            </a:endParaRPr>
          </a:p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Arial" panose="020B0604020202020204"/>
              <a:buNone/>
            </a:pPr>
            <a:endParaRPr sz="1600" b="1">
              <a:solidFill>
                <a:srgbClr val="00B050"/>
              </a:solidFill>
            </a:endParaRPr>
          </a:p>
        </p:txBody>
      </p:sp>
      <p:sp>
        <p:nvSpPr>
          <p:cNvPr id="159" name="Google Shape;159;p16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100">
                <a:solidFill>
                  <a:schemeClr val="dk1"/>
                </a:solidFill>
              </a:rPr>
              <a:t>П</a:t>
            </a:r>
            <a:r>
              <a:rPr lang="en-US" sz="1200" b="1">
                <a:solidFill>
                  <a:srgbClr val="00B050"/>
                </a:solidFill>
              </a:rPr>
              <a:t>латформа співпраці: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HelpUAPT (Португалія);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ГС Інноваційна Орхуська мережа територіальних громад України та міста Києва;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Національний екологічний центр України;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Українська Національна Платформа Форуму Східного </a:t>
            </a:r>
            <a:br>
              <a:rPr lang="en-US" sz="1200" b="1">
                <a:solidFill>
                  <a:srgbClr val="00B050"/>
                </a:solidFill>
              </a:rPr>
            </a:br>
            <a:r>
              <a:rPr lang="en-US" sz="1200" b="1">
                <a:solidFill>
                  <a:srgbClr val="00B050"/>
                </a:solidFill>
              </a:rPr>
              <a:t>партнерства ЄС</a:t>
            </a:r>
            <a:br>
              <a:rPr lang="en-US" sz="1200" b="1">
                <a:solidFill>
                  <a:srgbClr val="00B050"/>
                </a:solidFill>
              </a:rPr>
            </a:br>
            <a:r>
              <a:rPr lang="en-US" sz="1200" b="1">
                <a:solidFill>
                  <a:srgbClr val="00B050"/>
                </a:solidFill>
              </a:rPr>
              <a:t>інші партнери</a:t>
            </a:r>
            <a:endParaRPr sz="1200" b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rgbClr val="00B050"/>
                </a:solidFill>
              </a:rPr>
              <a:t>Напрями: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обмін досвідом;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підготовка проєктів;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залучення грантів;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підтримка громад.</a:t>
            </a:r>
            <a:endParaRPr sz="1200" b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200" b="1">
              <a:solidFill>
                <a:srgbClr val="00B050"/>
              </a:solidFill>
            </a:endParaRPr>
          </a:p>
        </p:txBody>
      </p:sp>
      <p:pic>
        <p:nvPicPr>
          <p:cNvPr id="160" name="Google Shape;160;p16" descr="Flags of Ukraine European Union and Portugal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811520" y="2259330"/>
            <a:ext cx="2729865" cy="1990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300" b="1">
                <a:solidFill>
                  <a:srgbClr val="00B050"/>
                </a:solidFill>
              </a:rPr>
              <a:t>Інвестиційні та грантові можливості</a:t>
            </a:r>
            <a:endParaRPr sz="1300" b="1">
              <a:solidFill>
                <a:srgbClr val="00B050"/>
              </a:solidFill>
            </a:endParaRPr>
          </a:p>
        </p:txBody>
      </p:sp>
      <p:sp>
        <p:nvSpPr>
          <p:cNvPr id="166" name="Google Shape;166;p17"/>
          <p:cNvSpPr txBox="1"/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sz="1200" b="1">
                <a:solidFill>
                  <a:srgbClr val="00B050"/>
                </a:solidFill>
              </a:rPr>
              <a:t>Урядові програми за цілями модернізації.</a:t>
            </a:r>
            <a:br>
              <a:rPr lang="en-US" sz="1200" b="1">
                <a:solidFill>
                  <a:srgbClr val="00B050"/>
                </a:solidFill>
              </a:rPr>
            </a:br>
            <a:r>
              <a:rPr lang="en-US" sz="1200" b="1">
                <a:solidFill>
                  <a:srgbClr val="00B050"/>
                </a:solidFill>
              </a:rPr>
              <a:t>Потенційні джерела фінансування: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LIFE Programme;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Horizon Europe;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InvestEU;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European Regional Development </a:t>
            </a:r>
            <a:br>
              <a:rPr lang="en-US" sz="1200" b="1">
                <a:solidFill>
                  <a:srgbClr val="00B050"/>
                </a:solidFill>
              </a:rPr>
            </a:br>
            <a:r>
              <a:rPr lang="en-US" sz="1200" b="1">
                <a:solidFill>
                  <a:srgbClr val="00B050"/>
                </a:solidFill>
              </a:rPr>
              <a:t>Fund;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міжнародні ESG-фонди;</a:t>
            </a:r>
            <a:endParaRPr sz="12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-"/>
            </a:pPr>
            <a:r>
              <a:rPr lang="en-US" sz="1200" b="1">
                <a:solidFill>
                  <a:srgbClr val="00B050"/>
                </a:solidFill>
              </a:rPr>
              <a:t>програми євроінтеграції та                                                                                                                              післявоєнного відновлення</a:t>
            </a:r>
            <a:br>
              <a:rPr lang="en-US" sz="1200" b="1">
                <a:solidFill>
                  <a:srgbClr val="00B050"/>
                </a:solidFill>
              </a:rPr>
            </a:br>
            <a:r>
              <a:rPr lang="en-US" sz="1200" b="1">
                <a:solidFill>
                  <a:srgbClr val="00B050"/>
                </a:solidFill>
              </a:rPr>
              <a:t> України</a:t>
            </a:r>
            <a:r>
              <a:rPr lang="en-US" sz="1200">
                <a:solidFill>
                  <a:srgbClr val="00B050"/>
                </a:solidFill>
              </a:rPr>
              <a:t>.</a:t>
            </a:r>
            <a:endParaRPr sz="1200">
              <a:solidFill>
                <a:srgbClr val="00B050"/>
              </a:solidFill>
            </a:endParaRPr>
          </a:p>
        </p:txBody>
      </p:sp>
      <p:pic>
        <p:nvPicPr>
          <p:cNvPr id="167" name="Google Shape;167;p17" descr="Cilj je povećanje konkurentnosti poljoprivrede uz uravnotežen razvoj ruralnih krajeva - Gospodarski list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577725" y="1254975"/>
            <a:ext cx="5734050" cy="36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22"/>
              <a:buFont typeface="Arial" panose="020B0604020202020204"/>
              <a:buNone/>
            </a:pPr>
            <a:r>
              <a:rPr lang="en-US" sz="1555" b="1">
                <a:solidFill>
                  <a:srgbClr val="00B050"/>
                </a:solidFill>
              </a:rPr>
              <a:t>Дорожня карта для громад</a:t>
            </a:r>
            <a:endParaRPr sz="1300" b="1"/>
          </a:p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</a:pPr>
            <a:endParaRPr sz="1300" b="1"/>
          </a:p>
        </p:txBody>
      </p:sp>
      <p:sp>
        <p:nvSpPr>
          <p:cNvPr id="173" name="Google Shape;173;p18"/>
          <p:cNvSpPr txBox="1"/>
          <p:nvPr>
            <p:ph type="body" idx="1"/>
          </p:nvPr>
        </p:nvSpPr>
        <p:spPr>
          <a:xfrm>
            <a:off x="16819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 sz="1400" b="1">
                <a:solidFill>
                  <a:srgbClr val="00B050"/>
                </a:solidFill>
              </a:rPr>
              <a:t>Аудит екологічних ризиків в сучасних лабораторіях.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 sz="1400" b="1">
                <a:solidFill>
                  <a:srgbClr val="00B050"/>
                </a:solidFill>
              </a:rPr>
              <a:t>Впровадження GPP.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 sz="1400" b="1">
                <a:solidFill>
                  <a:srgbClr val="00B050"/>
                </a:solidFill>
              </a:rPr>
              <a:t>Підготовка ESG-політики.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 sz="1400" b="1">
                <a:solidFill>
                  <a:srgbClr val="00B050"/>
                </a:solidFill>
              </a:rPr>
              <a:t>Навчання кадрів.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 sz="1400" b="1">
                <a:solidFill>
                  <a:srgbClr val="00B050"/>
                </a:solidFill>
              </a:rPr>
              <a:t>Створення партнерств.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 sz="1400" b="1">
                <a:solidFill>
                  <a:srgbClr val="00B050"/>
                </a:solidFill>
              </a:rPr>
              <a:t>Підготовка грантових заявок.</a:t>
            </a:r>
            <a:endParaRPr sz="1400" b="1">
              <a:solidFill>
                <a:srgbClr val="00B050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lang="en-US" sz="1400" b="1">
                <a:solidFill>
                  <a:srgbClr val="00B050"/>
                </a:solidFill>
              </a:rPr>
              <a:t>Моніторинг результатів.</a:t>
            </a:r>
            <a:endParaRPr sz="1400" b="1">
              <a:solidFill>
                <a:srgbClr val="00B05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400" b="1">
              <a:solidFill>
                <a:srgbClr val="00B050"/>
              </a:solidFill>
            </a:endParaRPr>
          </a:p>
        </p:txBody>
      </p:sp>
      <p:pic>
        <p:nvPicPr>
          <p:cNvPr id="174" name="Google Shape;174;p18" descr="Urban Sustainability Directors Network - USDN: Urban Sustainability Directors Network"/>
          <p:cNvPicPr preferRelativeResize="0"/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5290185" y="1718310"/>
            <a:ext cx="3132455" cy="17075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/>
          <p:nvPr>
            <p:ph type="title"/>
          </p:nvPr>
        </p:nvSpPr>
        <p:spPr>
          <a:xfrm>
            <a:off x="311785" y="445135"/>
            <a:ext cx="8520430" cy="671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en-US"/>
              <a:t> </a:t>
            </a:r>
            <a:r>
              <a:rPr lang="en-US" sz="1555"/>
              <a:t>Детальніше про ініціативу на сайті </a:t>
            </a:r>
            <a:r>
              <a:rPr lang="en-US" sz="1555" b="1" u="sng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1"/>
              </a:rPr>
              <a:t>Національного екологічного центру України</a:t>
            </a:r>
            <a:endParaRPr sz="1555"/>
          </a:p>
        </p:txBody>
      </p:sp>
      <p:sp>
        <p:nvSpPr>
          <p:cNvPr id="180" name="Google Shape;180;p19"/>
          <p:cNvSpPr txBox="1"/>
          <p:nvPr>
            <p:ph type="body" idx="1"/>
          </p:nvPr>
        </p:nvSpPr>
        <p:spPr>
          <a:xfrm>
            <a:off x="311785" y="1322070"/>
            <a:ext cx="8520430" cy="3246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розширене партнерство </a:t>
            </a:r>
            <a:r>
              <a:rPr lang="en-US" b="1" u="sng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2"/>
              </a:rPr>
              <a:t>HelpUAPT (Португалія) </a:t>
            </a:r>
            <a:endParaRPr b="1" u="sng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  <a:hlinkClick r:id="rId2"/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u="sng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2"/>
              </a:rPr>
              <a:t> Громадська спілка «Інноваційна Орхуська </a:t>
            </a:r>
            <a:endParaRPr b="1" u="sng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  <a:hlinkClick r:id="rId2"/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u="sng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2"/>
              </a:rPr>
              <a:t>мережа територіальних громад України </a:t>
            </a:r>
            <a:endParaRPr b="1" u="sng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  <a:hlinkClick r:id="rId2"/>
            </a:endParaRPr>
          </a:p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b="1" u="sng">
                <a:solidFill>
                  <a:srgbClr val="0070C0"/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  <a:sym typeface="Times New Roman" panose="02020603050405020304"/>
                <a:hlinkClick r:id="rId2"/>
              </a:rPr>
              <a:t>та міста Києва»</a:t>
            </a:r>
            <a:endParaRPr lang="en-US" b="1" u="sng">
              <a:solidFill>
                <a:srgbClr val="0070C0"/>
              </a:solidFill>
              <a:latin typeface="Times New Roman" panose="02020603050405020304"/>
              <a:ea typeface="Times New Roman" panose="02020603050405020304"/>
              <a:cs typeface="Times New Roman" panose="02020603050405020304"/>
              <a:sym typeface="Times New Roman" panose="02020603050405020304"/>
              <a:hlinkClick r:id="rId2"/>
            </a:endParaRPr>
          </a:p>
        </p:txBody>
      </p:sp>
      <p:pic>
        <p:nvPicPr>
          <p:cNvPr id="181" name="Google Shape;181;p19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36650" y="1252220"/>
            <a:ext cx="5438775" cy="1737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/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5916930" y="3126105"/>
            <a:ext cx="952500" cy="5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9"/>
          <p:cNvPicPr preferRelativeResize="0"/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5750560" y="3909695"/>
            <a:ext cx="3178175" cy="852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0"/>
          <p:cNvSpPr txBox="1"/>
          <p:nvPr>
            <p:ph type="title"/>
          </p:nvPr>
        </p:nvSpPr>
        <p:spPr>
          <a:xfrm>
            <a:off x="311785" y="445135"/>
            <a:ext cx="8520430" cy="1263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solidFill>
                  <a:srgbClr val="0070C0"/>
                </a:solidFill>
                <a:highlight>
                  <a:srgbClr val="FFFF00"/>
                </a:highlight>
              </a:rPr>
              <a:t>Дякуємо за увагу!</a:t>
            </a:r>
            <a:br>
              <a:rPr lang="en-US">
                <a:solidFill>
                  <a:srgbClr val="0070C0"/>
                </a:solidFill>
                <a:highlight>
                  <a:srgbClr val="FFFF00"/>
                </a:highlight>
              </a:rPr>
            </a:br>
            <a:r>
              <a:rPr lang="en-US">
                <a:solidFill>
                  <a:srgbClr val="0070C0"/>
                </a:solidFill>
                <a:highlight>
                  <a:srgbClr val="FFFF00"/>
                </a:highlight>
              </a:rPr>
              <a:t>Питання?</a:t>
            </a:r>
            <a:endParaRPr>
              <a:solidFill>
                <a:srgbClr val="0070C0"/>
              </a:solidFill>
              <a:highlight>
                <a:srgbClr val="FFFF00"/>
              </a:highlight>
            </a:endParaRPr>
          </a:p>
        </p:txBody>
      </p:sp>
      <p:sp>
        <p:nvSpPr>
          <p:cNvPr id="189" name="Google Shape;189;p20"/>
          <p:cNvSpPr txBox="1"/>
          <p:nvPr>
            <p:ph type="body" idx="1"/>
          </p:nvPr>
        </p:nvSpPr>
        <p:spPr>
          <a:xfrm>
            <a:off x="311785" y="1923415"/>
            <a:ext cx="8520430" cy="2645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143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000">
                <a:solidFill>
                  <a:srgbClr val="002060"/>
                </a:solidFill>
              </a:rPr>
              <a:t>Наші контакти:</a:t>
            </a:r>
            <a:br>
              <a:rPr lang="en-US" sz="2000">
                <a:solidFill>
                  <a:srgbClr val="002060"/>
                </a:solidFill>
              </a:rPr>
            </a:br>
            <a:r>
              <a:rPr lang="en-US" sz="2000">
                <a:solidFill>
                  <a:srgbClr val="002060"/>
                </a:solidFill>
              </a:rPr>
              <a:t>Остапенко Анна </a:t>
            </a:r>
            <a:r>
              <a:rPr lang="en-US" sz="2000" u="sng">
                <a:solidFill>
                  <a:srgbClr val="002060"/>
                </a:solidFill>
                <a:hlinkClick r:id="rId1"/>
              </a:rPr>
              <a:t>greeneconomy.ao@gmail.com</a:t>
            </a:r>
            <a:r>
              <a:rPr lang="en-US" sz="2000">
                <a:solidFill>
                  <a:srgbClr val="002060"/>
                </a:solidFill>
              </a:rPr>
              <a:t> </a:t>
            </a:r>
            <a:endParaRPr lang="en-US" sz="2000">
              <a:solidFill>
                <a:srgbClr val="002060"/>
              </a:solidFill>
            </a:endParaRPr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8354</Words>
  <Application>WPS Presentation</Application>
  <PresentationFormat/>
  <Paragraphs>268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SimSun</vt:lpstr>
      <vt:lpstr>Wingdings</vt:lpstr>
      <vt:lpstr>Arial</vt:lpstr>
      <vt:lpstr>Times New Roman</vt:lpstr>
      <vt:lpstr>Microsoft YaHei</vt:lpstr>
      <vt:lpstr>Arial Unicode MS</vt:lpstr>
      <vt:lpstr>Calibri</vt:lpstr>
      <vt:lpstr>Simple Light</vt:lpstr>
      <vt:lpstr>«Зелені» закупівлі, ESG-стандарти та міжнародні вимоги як інструменти інвестиційного розвитку територіальних громад</vt:lpstr>
      <vt:lpstr>Чому ці стандарти важливі для кожного підприємця Донеччини саме сьогодні?</vt:lpstr>
      <vt:lpstr>Актуальність теми</vt:lpstr>
      <vt:lpstr>Збереження бізнесу Донеччини через вимушену релокацію - підготовчі заходи</vt:lpstr>
      <vt:lpstr>Європейський зелений курс — нові правила розвитку</vt:lpstr>
      <vt:lpstr>Регламент ЄС 2024/1991 — новий орієнтир</vt:lpstr>
      <vt:lpstr>Що це означає для агросектору України</vt:lpstr>
      <vt:lpstr>«Зелені» публічні закупівлі (GPP)</vt:lpstr>
      <vt:lpstr>Фактори «зелених» закупівель</vt:lpstr>
      <vt:lpstr>ОСНОВНІ ПІДХОДИ</vt:lpstr>
      <vt:lpstr>ESG — новий стандарт інвестицій, кредитів та звітності підприємств</vt:lpstr>
      <vt:lpstr>Міжнародні стандарти сталого розвитку</vt:lpstr>
      <vt:lpstr>SDGs — Цілі сталого розвитку ООН 2030</vt:lpstr>
      <vt:lpstr>Територіальні громади як драйвер змін</vt:lpstr>
      <vt:lpstr>Ветеранська політика через зелену економіку</vt:lpstr>
      <vt:lpstr>Міжнародне партнерство</vt:lpstr>
      <vt:lpstr>Інвестиційні та грантові можливості</vt:lpstr>
      <vt:lpstr>Дорожня карта для громад</vt:lpstr>
      <vt:lpstr> Детальніше про ініціативу на сайті Національного екологічного центру України</vt:lpstr>
      <vt:lpstr>Дякуємо за увагу! Питання?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підтримку модернізації та відновлення агросектору України  в процесі впровадження вимог ЄС«Зелені» закупівлі, ESG-стандарти та міжнародні вимоги як інструменти інвестиційного розвитку територіальних громад</dc:title>
  <dc:creator/>
  <cp:lastModifiedBy>Maryna Kozlovska</cp:lastModifiedBy>
  <cp:revision>4</cp:revision>
  <dcterms:created xsi:type="dcterms:W3CDTF">2026-09-23T14:40:18Z</dcterms:created>
  <dcterms:modified xsi:type="dcterms:W3CDTF">2026-09-23T16:12:00Z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2BAEC65B489C41F0AF6E20D767D6F95E_13</vt:lpwstr>
  </property>
</Properties>
</file>