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74" r:id="rId8"/>
    <p:sldId id="275" r:id="rId9"/>
    <p:sldId id="273" r:id="rId10"/>
    <p:sldId id="276" r:id="rId11"/>
    <p:sldId id="277" r:id="rId12"/>
    <p:sldId id="278" r:id="rId13"/>
    <p:sldId id="260" r:id="rId14"/>
    <p:sldId id="261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1365" cy="6858000"/>
  <p:notesSz cx="6858000" cy="9144000"/>
  <p:embeddedFontLst>
    <p:embeddedFont>
      <p:font typeface="Calibri" panose="020F0502020204030204"/>
      <p:regular r:id="rId26"/>
      <p:bold r:id="rId27"/>
      <p:italic r:id="rId28"/>
      <p:boldItalic r:id="rId29"/>
    </p:embeddedFont>
    <p:embeddedFont>
      <p:font typeface="Play" panose="0000050000000000000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74" userDrawn="1">
          <p15:clr>
            <a:srgbClr val="000000"/>
          </p15:clr>
        </p15:guide>
        <p15:guide id="2" pos="2885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2174"/>
        <p:guide pos="2885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2" name="Google Shape;82;p1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2" name="Google Shape;92;p2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daeacaae_0_8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bdaeacaae_0_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bdaeacaae_0_20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bdaeacaae_0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1" name="Google Shape;141;p5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3" name="Google Shape;153;p6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daeacaae_0_12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bdaeacaae_0_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bdaeacaae_0_25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fbdaeacaae_0_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4" name="Google Shape;114;p3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9" name="Google Shape;129;p4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0" name="Google Shape;180;p7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bdaeacaae_0_16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bdaeacaae_0_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bdaeacaae_0_30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bdaeacaae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2" name="Google Shape;202;p8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4" name="Google Shape;214;p9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6" name="Google Shape;226;p10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bdaeacaae_0_35:notes"/>
          <p:cNvSpPr/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bdaeacaae_0_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 panose="020F0502020204030204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43" name="Google Shape;43;p17"/>
          <p:cNvSpPr txBox="1"/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45" name="Google Shape;45;p17"/>
          <p:cNvSpPr txBox="1"/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hyperlink" Target="https://www.europarl.europa.eu/news/en/press-room/20220616IPR33216/grant-eu-candidate-status-to-ukraine-and-moldova-without-delay-meps-demand" TargetMode="Externa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https://ukraine.europarl.europa.eu/en/home" TargetMode="External"/><Relationship Id="rId3" Type="http://schemas.openxmlformats.org/officeDocument/2006/relationships/hyperlink" Target="https://www.europarl.europa.eu/news/en/press-room/20220310IPR25208/european-parliament-launches-website-in-cooperation-with-ukrainian-parliament" TargetMode="External"/><Relationship Id="rId2" Type="http://schemas.openxmlformats.org/officeDocument/2006/relationships/hyperlink" Target="https://www.europarl.europa.eu/news/en/press-room/20231013IPR07125/a-long-term-solution-for-ukraine-s-funding-needs" TargetMode="External"/><Relationship Id="rId1" Type="http://schemas.openxmlformats.org/officeDocument/2006/relationships/hyperlink" Target="https://ec.europa.eu/neighbourhood-enlargement/sites/near/files/eap_factsheet_ukraine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8663940" y="616585"/>
            <a:ext cx="2976880" cy="574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0" i="0" u="none" strike="noStrike" cap="none">
                <a:solidFill>
                  <a:schemeClr val="bg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Ініціатива «Зелені публічні закупівлі (GPP) та ESG-стандарти як інструменти виконання Регламенту ЄС 2024/1991 та стимулювання інвестицій в територіальні громади» впроваджується Національним екологічним центром України з партнерами</a:t>
            </a:r>
            <a:endParaRPr lang="en-US" altLang="en-US" sz="1600" b="0" i="0" u="none" strike="noStrike" cap="none">
              <a:solidFill>
                <a:schemeClr val="bg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0" i="0" u="none" strike="noStrike" cap="none">
                <a:solidFill>
                  <a:schemeClr val="bg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- Агенція місцевого економічного розвитку Яворівщини</a:t>
            </a:r>
            <a:endParaRPr lang="en-US" altLang="en-US" sz="1600" b="0" i="0" u="none" strike="noStrike" cap="none">
              <a:solidFill>
                <a:schemeClr val="bg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0" i="0" u="none" strike="noStrike" cap="none">
                <a:solidFill>
                  <a:schemeClr val="bg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 Інформаційний центр “Зелене Досьє”</a:t>
            </a:r>
            <a:endParaRPr lang="en-US" altLang="en-US" sz="1600" b="0" i="0" u="none" strike="noStrike" cap="none">
              <a:solidFill>
                <a:schemeClr val="bg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0" i="0" u="none" strike="noStrike" cap="none">
                <a:solidFill>
                  <a:schemeClr val="bg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в рамках проєкту «Підтримка діяльності Української національної платформи ФГС СхП у 2025-2026 рр.» (№ EAPCSF/SEC006/2025/NP від 22.04.2025 р.), який реалізується за фінансової підтримки Європейського Союзу.</a:t>
            </a:r>
            <a:endParaRPr lang="en-US" altLang="en-US" sz="1600" b="0" i="0" u="none" strike="noStrike" cap="none">
              <a:solidFill>
                <a:schemeClr val="bg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" name="Picture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0" y="164465"/>
            <a:ext cx="8404225" cy="4437380"/>
          </a:xfrm>
          <a:prstGeom prst="rect">
            <a:avLst/>
          </a:prstGeom>
        </p:spPr>
      </p:pic>
      <p:pic>
        <p:nvPicPr>
          <p:cNvPr id="2" name="image4.png"/>
          <p:cNvPicPr preferRelativeResize="0"/>
          <p:nvPr/>
        </p:nvPicPr>
        <p:blipFill>
          <a:blip r:embed="rId2"/>
          <a:srcRect/>
          <a:stretch>
            <a:fillRect/>
          </a:stretch>
        </p:blipFill>
        <p:spPr>
          <a:xfrm>
            <a:off x="1186180" y="4602480"/>
            <a:ext cx="6709410" cy="11817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2. Регіональний вимір: прифронтові реалії та виклики релокації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2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594360" y="990600"/>
            <a:ext cx="5394960" cy="312293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Подвійний удар по регіону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Масштабні руйнування інфраструктури, житла та промислових об’єктів відбуваються на тлі адаптації евакуйованих і релокованих підприємств</a:t>
            </a:r>
            <a:r>
              <a:rPr lang="uk-UA" alt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alt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(зокрема харчової та переробної галузей Донбасу).</a:t>
            </a:r>
            <a:endParaRPr lang="en-US" alt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Пастка «сірої відбудови»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Підхід «залити бетоном і вивезти сміття» створює додаткові ризики для довкілля, водних ресурсів і здоров’я людей.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594360" y="4302125"/>
            <a:ext cx="5394960" cy="1622425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WASH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WASH (Water, Sanitation and Hygiene) — водопостачання, санітарія та гігієна. Ці системи мають бути частиною безпечного відновлення.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6400800" y="3958590"/>
            <a:ext cx="5394960" cy="19659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Нова парадигма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Кожен зруйнований об’єкт може розглядатися не лише як проблема, а й як потенційне джерело вторинних ресурсів</a:t>
            </a:r>
            <a:r>
              <a:rPr lang="uk-UA" alt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 що мають бути використані за сучасними технологіями</a:t>
            </a: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" name="Picture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7245" y="951230"/>
            <a:ext cx="3325495" cy="28835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Text Box 0"/>
          <p:cNvSpPr txBox="1"/>
          <p:nvPr/>
        </p:nvSpPr>
        <p:spPr>
          <a:xfrm>
            <a:off x="10045700" y="152400"/>
            <a:ext cx="1997710" cy="62363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lvl="0" indent="0" algn="l" rtl="0">
              <a:lnSpc>
                <a:spcPct val="143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sz="1200" b="1">
                <a:solidFill>
                  <a:schemeClr val="bg2"/>
                </a:solidFill>
                <a:sym typeface="+mn-ea"/>
              </a:rPr>
              <a:t>2. </a:t>
            </a:r>
            <a:r>
              <a:rPr lang="en-US" sz="1200" b="1">
                <a:solidFill>
                  <a:schemeClr val="bg2"/>
                </a:solidFill>
                <a:sym typeface="+mn-ea"/>
              </a:rPr>
              <a:t>«Від руйнувань до сталого розвитку: модель зеленої відбудови Донеччини»</a:t>
            </a:r>
            <a:endParaRPr sz="1200" b="1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bg2"/>
                </a:solidFill>
                <a:sym typeface="+mn-ea"/>
              </a:rPr>
              <a:t>Інфографіка відображає концептуальну модель трансформації постраждалих від війни територій від стану руйнування до сталого соціально-економічного розвитку відповідно </a:t>
            </a:r>
            <a:r>
              <a:rPr lang="uk-UA" altLang="en-US" sz="1200">
                <a:solidFill>
                  <a:schemeClr val="bg2"/>
                </a:solidFill>
                <a:sym typeface="+mn-ea"/>
              </a:rPr>
              <a:t>               </a:t>
            </a:r>
            <a:r>
              <a:rPr lang="en-US" sz="1200">
                <a:solidFill>
                  <a:schemeClr val="bg2"/>
                </a:solidFill>
                <a:sym typeface="+mn-ea"/>
              </a:rPr>
              <a:t>до принципів Європейського зеленого курсу та інструменту Ukraine Facility.</a:t>
            </a:r>
            <a:endParaRPr sz="1200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bg2"/>
                </a:solidFill>
                <a:sym typeface="+mn-ea"/>
              </a:rPr>
              <a:t>Композиційно інфографіка побудована на контрасті між двома просторовими зонами.</a:t>
            </a:r>
            <a:endParaRPr lang="en-US" sz="1200">
              <a:solidFill>
                <a:schemeClr val="bg2"/>
              </a:solidFill>
              <a:sym typeface="+mn-ea"/>
            </a:endParaRPr>
          </a:p>
        </p:txBody>
      </p:sp>
      <p:pic>
        <p:nvPicPr>
          <p:cNvPr id="194" name="Google Shape;194;g3fbdaeacaae_0_16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400" y="152400"/>
            <a:ext cx="982980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bdaeacaae_0_20"/>
          <p:cNvSpPr txBox="1"/>
          <p:nvPr/>
        </p:nvSpPr>
        <p:spPr>
          <a:xfrm>
            <a:off x="448038" y="308500"/>
            <a:ext cx="11295600" cy="5971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3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b="1">
                <a:solidFill>
                  <a:schemeClr val="bg2"/>
                </a:solidFill>
              </a:rPr>
              <a:t> </a:t>
            </a:r>
            <a:r>
              <a:rPr lang="uk-UA" altLang="en-US" b="1">
                <a:solidFill>
                  <a:schemeClr val="bg2"/>
                </a:solidFill>
              </a:rPr>
              <a:t>3. Просторові зони руйнування та відновлення</a:t>
            </a:r>
            <a:endParaRPr lang="uk-UA" altLang="en-US" b="1">
              <a:solidFill>
                <a:schemeClr val="bg2"/>
              </a:solidFill>
            </a:endParaRPr>
          </a:p>
          <a:p>
            <a:pPr marL="171450" lvl="0" indent="-171450" algn="l" rtl="0">
              <a:lnSpc>
                <a:spcPct val="143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charset="0"/>
              <a:buChar char="Ø"/>
            </a:pPr>
            <a:r>
              <a:rPr lang="en-US" sz="1200">
                <a:solidFill>
                  <a:schemeClr val="bg2"/>
                </a:solidFill>
              </a:rPr>
              <a:t>Ліва частина репрезентує наслідки воєнних дій у вигляді зруйнованої житлової та промислової інфраструктури, деградації навколишнього середовища, втрати робочих місць, вимушеної релокації населення і підприємств, а також накопичення значних обсягів будівельних відходів (</a:t>
            </a:r>
            <a:r>
              <a:rPr lang="en-US" altLang="en-US" sz="1200">
                <a:solidFill>
                  <a:schemeClr val="bg2"/>
                </a:solidFill>
              </a:rPr>
              <a:t>Construction and Demolition Waste</a:t>
            </a:r>
            <a:r>
              <a:rPr lang="uk-UA" altLang="en-US" sz="1200">
                <a:solidFill>
                  <a:schemeClr val="bg2"/>
                </a:solidFill>
              </a:rPr>
              <a:t> / </a:t>
            </a:r>
            <a:r>
              <a:rPr lang="en-US" sz="1200">
                <a:solidFill>
                  <a:schemeClr val="bg2"/>
                </a:solidFill>
              </a:rPr>
              <a:t>CDW). Цей сегмент характеризує поточні виклики регіонального розвитку та екологічної безпеки.</a:t>
            </a:r>
            <a:endParaRPr sz="1200">
              <a:solidFill>
                <a:schemeClr val="bg2"/>
              </a:solidFill>
            </a:endParaRPr>
          </a:p>
          <a:p>
            <a:pPr marL="171450" lvl="0" indent="-17145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charset="0"/>
              <a:buChar char="Ø"/>
            </a:pPr>
            <a:r>
              <a:rPr lang="en-US" sz="1200">
                <a:solidFill>
                  <a:schemeClr val="bg2"/>
                </a:solidFill>
              </a:rPr>
              <a:t>Права частина демонструє бажаний сценарій післявоєнного відновлення, що ґрунтується на впровадженні принципів циркулярної економіки, низьковуглецевого виробництва, екологічно безпечної інфраструктури та залучення інвестицій у модернізацію економіки. </a:t>
            </a:r>
            <a:endParaRPr lang="en-US" sz="1200">
              <a:solidFill>
                <a:schemeClr val="bg2"/>
              </a:solidFill>
            </a:endParaRPr>
          </a:p>
          <a:p>
            <a:pPr marL="171450" lvl="0" indent="-17145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charset="0"/>
              <a:buChar char="Ø"/>
            </a:pPr>
            <a:r>
              <a:rPr lang="en-US" sz="1200">
                <a:solidFill>
                  <a:schemeClr val="bg2"/>
                </a:solidFill>
              </a:rPr>
              <a:t>Візуальні елементи символізують нові промислові підприємства, зелену міську інфраструктуру, рекультивовані території та інтеграцію релокованого бізнесу у місцеві громади.</a:t>
            </a:r>
            <a:endParaRPr sz="1200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bg2"/>
                </a:solidFill>
              </a:rPr>
              <a:t>Центральним елементом інфографіки є концепція «Зелене відновлення можливе», яка відображає логіку переходу:</a:t>
            </a:r>
            <a:endParaRPr sz="1200">
              <a:solidFill>
                <a:schemeClr val="bg2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bg2"/>
                </a:solidFill>
              </a:rPr>
              <a:t>від руїн до ресурсів;</a:t>
            </a:r>
            <a:endParaRPr sz="1200">
              <a:solidFill>
                <a:schemeClr val="bg2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bg2"/>
                </a:solidFill>
              </a:rPr>
              <a:t>від викликів до інвестицій;</a:t>
            </a:r>
            <a:endParaRPr sz="1200">
              <a:solidFill>
                <a:schemeClr val="bg2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bg2"/>
                </a:solidFill>
              </a:rPr>
              <a:t>від релокації до розвитку;</a:t>
            </a:r>
            <a:endParaRPr sz="1200">
              <a:solidFill>
                <a:schemeClr val="bg2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bg2"/>
                </a:solidFill>
              </a:rPr>
              <a:t>від кризового стану до європейського майбутнього.</a:t>
            </a:r>
            <a:endParaRPr sz="1200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bg2"/>
                </a:solidFill>
              </a:rPr>
              <a:t>Окремий інформаційний блок містить ключові екологічні та управлінські поняття (WASH, LCC, DNSH, CE, GPP, ESG), які виступають базовими інструментами реалізації політики сталої відбудови.</a:t>
            </a:r>
            <a:endParaRPr sz="1200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b="1">
                <a:solidFill>
                  <a:schemeClr val="bg2"/>
                </a:solidFill>
              </a:rPr>
              <a:t>І</a:t>
            </a:r>
            <a:r>
              <a:rPr lang="en-US" b="1">
                <a:solidFill>
                  <a:schemeClr val="bg2"/>
                </a:solidFill>
              </a:rPr>
              <a:t>нфографік</a:t>
            </a:r>
            <a:r>
              <a:rPr lang="uk-UA" altLang="en-US" b="1">
                <a:solidFill>
                  <a:schemeClr val="bg2"/>
                </a:solidFill>
              </a:rPr>
              <a:t>а</a:t>
            </a:r>
            <a:r>
              <a:rPr lang="en-US" b="1">
                <a:solidFill>
                  <a:schemeClr val="bg2"/>
                </a:solidFill>
              </a:rPr>
              <a:t> візуаліз</a:t>
            </a:r>
            <a:r>
              <a:rPr lang="uk-UA" altLang="en-US" b="1">
                <a:solidFill>
                  <a:schemeClr val="bg2"/>
                </a:solidFill>
              </a:rPr>
              <a:t>ує</a:t>
            </a:r>
            <a:r>
              <a:rPr lang="en-US" b="1">
                <a:solidFill>
                  <a:schemeClr val="bg2"/>
                </a:solidFill>
              </a:rPr>
              <a:t> системн</a:t>
            </a:r>
            <a:r>
              <a:rPr lang="uk-UA" altLang="en-US" b="1">
                <a:solidFill>
                  <a:schemeClr val="bg2"/>
                </a:solidFill>
              </a:rPr>
              <a:t>і</a:t>
            </a:r>
            <a:r>
              <a:rPr lang="en-US" b="1">
                <a:solidFill>
                  <a:schemeClr val="bg2"/>
                </a:solidFill>
              </a:rPr>
              <a:t> взаємозв'язк</a:t>
            </a:r>
            <a:r>
              <a:rPr lang="uk-UA" altLang="en-US" b="1">
                <a:solidFill>
                  <a:schemeClr val="bg2"/>
                </a:solidFill>
              </a:rPr>
              <a:t>и</a:t>
            </a:r>
            <a:r>
              <a:rPr lang="en-US" b="1">
                <a:solidFill>
                  <a:schemeClr val="bg2"/>
                </a:solidFill>
              </a:rPr>
              <a:t> між екологічним відновленням, модернізацією виробництва, соціальною стійкістю громад та інтеграцією України до європейського простору сталого розвитку.</a:t>
            </a:r>
            <a:endParaRPr b="1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b="1">
              <a:solidFill>
                <a:schemeClr val="bg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6275" y="360045"/>
            <a:ext cx="5785485" cy="132588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187450" y="360045"/>
            <a:ext cx="4568825" cy="5941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uk-UA" altLang="en-US" b="1"/>
              <a:t>4. Первинна соціально-економічна допомога Україні надається в рамках розширення ЄС</a:t>
            </a:r>
            <a:endParaRPr lang="uk-UA" altLang="en-US" b="1"/>
          </a:p>
          <a:p>
            <a:endParaRPr lang="uk-UA" altLang="en-US" b="1"/>
          </a:p>
          <a:p>
            <a:r>
              <a:rPr lang="en-US" altLang="en-US" b="1">
                <a:solidFill>
                  <a:schemeClr val="bg2"/>
                </a:solidFill>
              </a:rPr>
              <a:t>Розгляд цієї ситуації в Європарламенті відбувся 23-24 червня 2022</a:t>
            </a:r>
            <a:br>
              <a:rPr lang="en-US" altLang="en-US" b="1">
                <a:solidFill>
                  <a:schemeClr val="bg2"/>
                </a:solidFill>
              </a:rPr>
            </a:br>
            <a:r>
              <a:rPr lang="uk-UA" altLang="en-US" b="1">
                <a:solidFill>
                  <a:schemeClr val="bg2"/>
                </a:solidFill>
              </a:rPr>
              <a:t>Тема засідання: РОЗБУДОВА ЄВРОПИ</a:t>
            </a:r>
            <a:endParaRPr lang="en-US" altLang="en-US" b="1">
              <a:solidFill>
                <a:schemeClr val="bg2"/>
              </a:solidFill>
            </a:endParaRPr>
          </a:p>
          <a:p>
            <a:endParaRPr lang="en-US" altLang="en-US" b="1">
              <a:solidFill>
                <a:schemeClr val="bg2"/>
              </a:solidFill>
            </a:endParaRPr>
          </a:p>
          <a:p>
            <a:r>
              <a:rPr lang="en-US" altLang="en-US" b="1">
                <a:solidFill>
                  <a:schemeClr val="bg2"/>
                </a:solidFill>
              </a:rPr>
              <a:t>1. Затвердження порядку денного </a:t>
            </a:r>
            <a:endParaRPr lang="en-US" altLang="en-US" b="1">
              <a:solidFill>
                <a:schemeClr val="bg2"/>
              </a:solidFill>
            </a:endParaRPr>
          </a:p>
          <a:p>
            <a:r>
              <a:rPr lang="en-US" altLang="en-US" b="1">
                <a:solidFill>
                  <a:schemeClr val="bg2"/>
                </a:solidFill>
              </a:rPr>
              <a:t>2. Україна </a:t>
            </a:r>
            <a:endParaRPr lang="en-US" altLang="en-US" b="1">
              <a:solidFill>
                <a:schemeClr val="bg2"/>
              </a:solidFill>
            </a:endParaRPr>
          </a:p>
          <a:p>
            <a:r>
              <a:rPr lang="en-US" altLang="en-US" b="1">
                <a:solidFill>
                  <a:schemeClr val="bg2"/>
                </a:solidFill>
              </a:rPr>
              <a:t>3. Економічні питання </a:t>
            </a:r>
            <a:endParaRPr lang="en-US" altLang="en-US" b="1">
              <a:solidFill>
                <a:schemeClr val="bg2"/>
              </a:solidFill>
            </a:endParaRPr>
          </a:p>
          <a:p>
            <a:r>
              <a:rPr lang="en-US" altLang="en-US" b="1">
                <a:solidFill>
                  <a:schemeClr val="bg2"/>
                </a:solidFill>
              </a:rPr>
              <a:t>4. Конференція про майбутнє Європи </a:t>
            </a:r>
            <a:endParaRPr lang="en-US" altLang="en-US" b="1">
              <a:solidFill>
                <a:schemeClr val="bg2"/>
              </a:solidFill>
            </a:endParaRPr>
          </a:p>
          <a:p>
            <a:r>
              <a:rPr lang="en-US" altLang="en-US" b="1">
                <a:solidFill>
                  <a:schemeClr val="bg2"/>
                </a:solidFill>
              </a:rPr>
              <a:t>5. Ширша Європа</a:t>
            </a:r>
            <a:endParaRPr lang="uk-UA" altLang="en-US" b="1">
              <a:solidFill>
                <a:schemeClr val="bg2"/>
              </a:solidFill>
            </a:endParaRPr>
          </a:p>
          <a:p>
            <a:endParaRPr lang="en-US" altLang="en-US"/>
          </a:p>
          <a:p>
            <a:r>
              <a:rPr lang="en-US" altLang="en-US" sz="1000"/>
              <a:t>https://www.europarl.europa.eu/news/en/press-room/20220616IPR33216/grant-eu-candidate-status-to-ukraine-and-moldova-without-delay-meps-demand</a:t>
            </a:r>
            <a:endParaRPr lang="en-US" altLang="en-US" sz="1000"/>
          </a:p>
          <a:p>
            <a:r>
              <a:rPr lang="en-US" altLang="en-US" sz="1000"/>
              <a:t>https://data.consilium.europa.eu/doc/document/CM-4-2022-INIT/en/pdf</a:t>
            </a:r>
            <a:endParaRPr lang="en-US" altLang="en-US" sz="1000"/>
          </a:p>
          <a:p>
            <a:br>
              <a:rPr lang="en-US" altLang="en-US"/>
            </a:br>
            <a:endParaRPr lang="en-US" altLang="en-US"/>
          </a:p>
          <a:p>
            <a:r>
              <a:rPr lang="en-US" altLang="en-US"/>
              <a:t>Російське вторгнення в Україну призвело до того, що мільйони людей були змушені покинути свої домівки. За оцінками, </a:t>
            </a:r>
            <a:r>
              <a:rPr lang="en-US" altLang="en-US" b="1"/>
              <a:t>3,7 мільйона людей є внутрішньо переміщеними особами в Україні, </a:t>
            </a:r>
            <a:r>
              <a:rPr lang="en-US" altLang="en-US"/>
              <a:t>тоді як близько </a:t>
            </a:r>
            <a:r>
              <a:rPr lang="en-US" altLang="en-US" b="1"/>
              <a:t>6,9 мільйона шукали притулку в Європі та за її межами</a:t>
            </a:r>
            <a:r>
              <a:rPr lang="en-US" altLang="en-US"/>
              <a:t>, згідно з даними УВКБ ООН , агентства ООН у справах біженців. Німеччина та Польща прийняли найбільшу кількість українських біженців з лютого 2022 року.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br>
              <a:rPr lang="en-US" altLang="en-US"/>
            </a:br>
            <a:endParaRPr lang="uk-UA" altLang="en-US" b="1">
              <a:solidFill>
                <a:schemeClr val="tx1"/>
              </a:solidFill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863590" y="1685925"/>
            <a:ext cx="5678170" cy="461581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i="1">
                <a:latin typeface="Arial" panose="020B0604020202020204"/>
                <a:ea typeface="Times New Roman" panose="02020603050405020304"/>
              </a:rPr>
              <a:t>Кількість визнаних біженців у Європі на кінець 2021 року становила менше 10% від загальної кількості біженців у світі. Повномасштабне вторгнення Росії в Україну у 2022 році призвело до зростання цієї кількості приблизно до 20%.</a:t>
            </a:r>
            <a:endParaRPr lang="en-US" altLang="zh-CN" i="1">
              <a:latin typeface="Arial" panose="020B06040202020202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i="1">
                <a:latin typeface="Arial" panose="020B0604020202020204"/>
                <a:ea typeface="Times New Roman" panose="02020603050405020304"/>
              </a:rPr>
              <a:t>Громадяни країн, що не входять до ЄС, становлять 6,4% населення ЄС</a:t>
            </a:r>
            <a:endParaRPr lang="en-US" altLang="zh-CN" i="1">
              <a:latin typeface="Arial" panose="020B06040202020202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i="1">
                <a:latin typeface="Arial" panose="020B0604020202020204"/>
                <a:ea typeface="Times New Roman" panose="02020603050405020304"/>
              </a:rPr>
              <a:t>Станом на 2024 рік громадяни країн, що не входять до ЄС, становили 6,4% від загальної чисельності населення . З 449,3 мільйона жителів ЄС у 2024 році 28,9 мільйона були громадянами країн, що не входять до ЄС. Є країни поза ЄС, такі як Швейцарія, Австралія та Ісландія, які мають набагато більшу частку резидентів, що народилися за кордоном.</a:t>
            </a:r>
            <a:endParaRPr lang="en-US" altLang="zh-CN" i="1">
              <a:latin typeface="Arial" panose="020B06040202020202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i="1">
                <a:latin typeface="Arial" panose="020B0604020202020204"/>
                <a:ea typeface="Times New Roman" panose="02020603050405020304"/>
              </a:rPr>
              <a:t>Сирійці були основною групою людей, які зверталися за притулком в ЄС з 2013 року.</a:t>
            </a:r>
            <a:endParaRPr lang="en-US" altLang="en-US" i="1">
              <a:latin typeface="Arial" panose="020B06040202020202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en-US" i="1">
                <a:latin typeface="Arial" panose="020B0604020202020204"/>
                <a:ea typeface="Times New Roman" panose="02020603050405020304"/>
              </a:rPr>
              <a:t>У 2024 році сирійці, венесуельці, афганці, колумбійці та турки подали найбільше заяв про притулок, що склало 42,8% від усіх заявників, які вперше звернулися за притулком. Сирійці подали 147 965 заяв, за ними йдуть венесуельці з 72 775 заявами та афганці з 72 155 заявами. 50 330 заявників були з Колумбії та 46 835 з Туреччини.</a:t>
            </a:r>
            <a:r>
              <a:rPr lang="uk-UA" altLang="en-US" i="1">
                <a:latin typeface="Arial" panose="020B0604020202020204"/>
                <a:ea typeface="Times New Roman" panose="02020603050405020304"/>
              </a:rPr>
              <a:t> </a:t>
            </a:r>
            <a:r>
              <a:rPr lang="en-US" altLang="en-US">
                <a:sym typeface="+mn-ea"/>
                <a:hlinkClick r:id="rId2" action="ppaction://hlinkfile"/>
              </a:rPr>
              <a:t>Asylum and migration in the EU: facts and figures | Topics | European Parliament</a:t>
            </a:r>
            <a:endParaRPr lang="en-US" altLang="en-US" b="1" i="1">
              <a:solidFill>
                <a:schemeClr val="tx1"/>
              </a:solidFill>
              <a:latin typeface="Arial" panose="020B0604020202020204"/>
              <a:ea typeface="Times New Roman" panose="02020603050405020304"/>
              <a:sym typeface="+mn-ea"/>
              <a:hlinkClick r:id="rId2" action="ppaction://hlinkfi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60475" y="451485"/>
            <a:ext cx="10497185" cy="5891530"/>
          </a:xfrm>
          <a:prstGeom prst="rect">
            <a:avLst/>
          </a:prstGeom>
        </p:spPr>
        <p:txBody>
          <a:bodyPr>
            <a:noAutofit/>
          </a:bodyPr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uk-UA" altLang="en-US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5. </a:t>
            </a:r>
            <a:r>
              <a:rPr lang="en-US" altLang="zh-CN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Фінансова підтримка України</a:t>
            </a:r>
            <a:endParaRPr lang="en-US" altLang="zh-CN" b="1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Існують </a:t>
            </a:r>
            <a:r>
              <a:rPr lang="en-US" altLang="zh-CN" b="0" i="0" u="sng">
                <a:solidFill>
                  <a:schemeClr val="bg2"/>
                </a:solidFill>
                <a:latin typeface="+mj-lt"/>
                <a:ea typeface="Helvetica"/>
                <a:cs typeface="+mj-lt"/>
                <a:hlinkClick r:id="rId1"/>
              </a:rPr>
              <a:t>різні ініціативи ЄС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 для підтримки економіки України</a:t>
            </a:r>
            <a:endParaRPr lang="en-US" altLang="zh-CN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під час війни та після неї.</a:t>
            </a:r>
            <a:r>
              <a:rPr lang="uk-UA" altLang="en-US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Станом на </a:t>
            </a:r>
            <a:r>
              <a:rPr lang="en-US" altLang="zh-CN" b="0" i="0" u="sng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вересень 2025 року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 </a:t>
            </a:r>
            <a:endParaRPr lang="en-US" altLang="zh-CN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Європейський Союз та його країни мобілізували майже </a:t>
            </a:r>
            <a:endParaRPr lang="en-US" altLang="zh-CN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173,5 мільярда євро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 на загальну підтримку України та українців, </a:t>
            </a:r>
            <a:endParaRPr lang="en-US" altLang="zh-CN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включаючи </a:t>
            </a:r>
            <a:r>
              <a:rPr lang="en-US" altLang="zh-CN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3,7 мільярда євро з надходжень від іммобілізованих</a:t>
            </a:r>
            <a:endParaRPr lang="en-US" altLang="zh-CN" b="1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російських активів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.</a:t>
            </a:r>
            <a:r>
              <a:rPr lang="uk-UA" altLang="en-US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У жовтні 2023 року депутати Європарламенту</a:t>
            </a:r>
            <a:endParaRPr lang="en-US" altLang="zh-CN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вдосконалили та схвалили пропозицію щодо створення </a:t>
            </a:r>
            <a:r>
              <a:rPr lang="en-US" altLang="zh-CN" b="0" i="0" u="sng">
                <a:solidFill>
                  <a:schemeClr val="bg2"/>
                </a:solidFill>
                <a:latin typeface="+mj-lt"/>
                <a:ea typeface="Helvetica"/>
                <a:cs typeface="+mj-lt"/>
                <a:hlinkClick r:id="rId2"/>
              </a:rPr>
              <a:t>фонду в розмірі 50 мільярдів євро </a:t>
            </a:r>
            <a:r>
              <a:rPr lang="uk-UA" altLang="en-US" b="0" i="0" u="sng">
                <a:solidFill>
                  <a:schemeClr val="bg2"/>
                </a:solidFill>
                <a:latin typeface="+mj-lt"/>
                <a:ea typeface="Helvetica"/>
                <a:cs typeface="+mj-lt"/>
                <a:hlinkClick r:id="rId2"/>
              </a:rPr>
              <a:t>(</a:t>
            </a:r>
            <a:r>
              <a:rPr lang="en-US" b="1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Ukraine Facility</a:t>
            </a:r>
            <a:r>
              <a:rPr lang="uk-UA" altLang="en-US" b="0" i="0" u="sng">
                <a:solidFill>
                  <a:schemeClr val="bg2"/>
                </a:solidFill>
                <a:latin typeface="+mj-lt"/>
                <a:ea typeface="Helvetica"/>
                <a:cs typeface="+mj-lt"/>
                <a:hlinkClick r:id="rId2"/>
              </a:rPr>
              <a:t>) </a:t>
            </a:r>
            <a:r>
              <a:rPr lang="en-US" altLang="zh-CN" b="0" i="0" u="sng">
                <a:solidFill>
                  <a:schemeClr val="bg2"/>
                </a:solidFill>
                <a:latin typeface="+mj-lt"/>
                <a:ea typeface="Helvetica"/>
                <a:cs typeface="+mj-lt"/>
                <a:hlinkClick r:id="rId2"/>
              </a:rPr>
              <a:t>для підтримки відновлення, реконструкції та модернізації України</a:t>
            </a:r>
            <a: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 з 2024 року.</a:t>
            </a:r>
            <a:br>
              <a:rPr lang="en-US" altLang="zh-CN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</a:br>
            <a:r>
              <a:rPr lang="en-US" altLang="zh-CN" sz="1000" b="0" i="0">
                <a:solidFill>
                  <a:schemeClr val="bg2"/>
                </a:solidFill>
                <a:latin typeface="+mj-lt"/>
                <a:ea typeface="Helvetica"/>
                <a:cs typeface="+mj-lt"/>
                <a:hlinkClick r:id="rId3" action="ppaction://hlinkfile"/>
              </a:rPr>
              <a:t>https://www.europarl.europa.eu/news/en/press-room/20220310IPR25208/european-parliament-launches-website-in-cooperation-with-ukrainian-parliament</a:t>
            </a:r>
            <a:endParaRPr lang="en-US" altLang="zh-CN" sz="10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endParaRPr lang="en-US" altLang="en-US" sz="10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01-03-2022</a:t>
            </a:r>
            <a:r>
              <a:rPr lang="uk-UA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Sanctions</a:t>
            </a:r>
            <a:endParaRPr lang="en-US" altLang="en-US" sz="10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Europe stands with Ukraine: Parliament calls for tougher sanctions against Russia</a:t>
            </a:r>
            <a:endParaRPr lang="en-US" altLang="en-US" sz="10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MEPs strongly condemn Russia’s illegal invasion and call for stronger sanctions against Russia.</a:t>
            </a:r>
            <a:endParaRPr lang="en-US" altLang="en-US" sz="10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</a:pPr>
            <a:r>
              <a:rPr lang="en-US" altLang="en-US" sz="1000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Parliament wants more support for Ukraine and tougher sanctions against Russia</a:t>
            </a:r>
            <a:br>
              <a:rPr lang="en-US" altLang="zh-CN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</a:br>
            <a:r>
              <a:rPr lang="en-US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  <a:hlinkClick r:id="rId4" action="ppaction://hlinkfile"/>
              </a:rPr>
              <a:t>https://ukraine.europarl.europa.eu/en/home</a:t>
            </a:r>
            <a:r>
              <a:rPr lang="en-US" altLang="zh-CN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uk-UA" altLang="en-US" sz="10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endParaRPr lang="en-US" altLang="en-US" sz="10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</a:pPr>
            <a:r>
              <a:rPr lang="en-US" altLang="en-US" sz="16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Військова підтримка</a:t>
            </a:r>
            <a:r>
              <a:rPr lang="uk-UA" altLang="en-US" sz="16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endParaRPr lang="en-US" altLang="en-US" sz="16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l">
              <a:lnSpc>
                <a:spcPct val="150000"/>
              </a:lnSpc>
              <a:spcBef>
                <a:spcPct val="0"/>
              </a:spcBef>
            </a:pP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Європейський парламент наполягає на тому, щоб Україні було надано військові засоби для захисту від вторгнення Росії.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 </a:t>
            </a: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Вже у 2022 році Парламент закликав ЄС та його держави-члени збільшити свою військову допомогу Україні .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У наступних резолюціях депутати Європарламенту послідовно виступали за подальшу військову підтримку Києва.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У резолюції, прийнятій у березні 2025 року щодо планів зміцнення безпеки та оборони ЄС , депутати Європарламенту наполягали на скасуванні всіх обмежень на використання західної зброї, поставленої Україні для захисту від військових цілей на території Росії.</a:t>
            </a:r>
            <a:endParaRPr lang="en-US" altLang="en-US" sz="9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l">
              <a:lnSpc>
                <a:spcPct val="150000"/>
              </a:lnSpc>
              <a:spcBef>
                <a:spcPct val="0"/>
              </a:spcBef>
            </a:pP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Прагнучи справедливості за воєнні злочини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Європейський парламент вимагає справедливості за всі воєнні злочини, скоєні російськими військами.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endParaRPr lang="en-US" altLang="en-US" sz="9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l">
              <a:lnSpc>
                <a:spcPct val="150000"/>
              </a:lnSpc>
              <a:spcBef>
                <a:spcPct val="0"/>
              </a:spcBef>
            </a:pP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У резолюції, прийнятій у 2022 році, Парламент заявив, що Росія є державою-спонсором тероризму . Депутати Європарламенту наголосили на навмисних нападах та звірствах, скоєних російськими силами та їхніми посередниками проти цивільного населення в Україні, а також згадали про руйнування інфраструктури та інші серйозні порушення міжнародного та гуманітарного права.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У резолюції, прийнятій у січні 2023 року, депутати Європарламенту вимагали притягнення російського політичного та військового керівництва до відповідальності за злочини агресії проти України.</a:t>
            </a:r>
            <a:r>
              <a:rPr lang="uk-UA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</a:t>
            </a:r>
            <a:endParaRPr lang="en-US" altLang="en-US" sz="900" b="0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  <a:p>
            <a:pPr marL="0" indent="0" algn="l">
              <a:lnSpc>
                <a:spcPct val="150000"/>
              </a:lnSpc>
              <a:spcBef>
                <a:spcPct val="0"/>
              </a:spcBef>
            </a:pPr>
            <a:r>
              <a:rPr lang="en-US" altLang="en-US" sz="900" b="0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Того ж року</a:t>
            </a:r>
            <a:r>
              <a:rPr lang="en-US" altLang="en-US" sz="900" b="1" i="0">
                <a:solidFill>
                  <a:schemeClr val="bg2"/>
                </a:solidFill>
                <a:latin typeface="+mj-lt"/>
                <a:ea typeface="Helvetica"/>
                <a:cs typeface="+mj-lt"/>
              </a:rPr>
              <a:t> в Гаазі розпочав свою діяльність Міжнародний центр з розслідування злочинів агресії проти України (ICPA). Центр, який є ініціативою ЄС, має на меті розслідувати злочини агресії Росії проти України та сприяти підготовці справ для майбутніх судових процесів.</a:t>
            </a:r>
            <a:endParaRPr lang="en-US" altLang="en-US" sz="900" b="1" i="0">
              <a:solidFill>
                <a:schemeClr val="bg2"/>
              </a:solidFill>
              <a:latin typeface="+mj-lt"/>
              <a:ea typeface="Helvetica"/>
              <a:cs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550" y="386080"/>
            <a:ext cx="4182745" cy="14909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502920" y="320040"/>
            <a:ext cx="1115568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6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«Гроші за реформи»: Ukraine Facility і місцевий рівень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5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" name="Picture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60" y="1023620"/>
            <a:ext cx="10480675" cy="314134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047750" y="4090035"/>
            <a:ext cx="6844030" cy="8559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i="1">
                <a:latin typeface="Arial" panose="020B0604020202020204"/>
                <a:ea typeface="Times New Roman" panose="02020603050405020304"/>
              </a:rPr>
              <a:t>DNSH — Do No Significant Harm (Принцип «Не завдати значної шкоди» довкіллю, ключовий екологічний критерій європейських фінансових інструментів).</a:t>
            </a:r>
            <a:endParaRPr lang="en-US" altLang="zh-CN" sz="1600" i="1">
              <a:latin typeface="Arial" panose="020B0604020202020204"/>
              <a:ea typeface="Times New Roman" panose="02020603050405020304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 u="sng">
                <a:latin typeface="Arial" panose="020B0604020202020204"/>
                <a:ea typeface="Times New Roman" panose="02020603050405020304"/>
              </a:rPr>
              <a:t> </a:t>
            </a:r>
            <a:endParaRPr lang="en-US" altLang="zh-CN" sz="1600" u="sng">
              <a:latin typeface="Arial" panose="020B06040202020202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502920" y="320040"/>
            <a:ext cx="1115568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7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Циркулярна економіка (CE): перетворення руїн на ресурси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157" name="Google Shape;157;p6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6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" name="Text Box 0"/>
          <p:cNvSpPr txBox="1"/>
          <p:nvPr/>
        </p:nvSpPr>
        <p:spPr>
          <a:xfrm>
            <a:off x="5910263" y="4890452"/>
            <a:ext cx="5080000" cy="5219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latin typeface="Arial" panose="020B0604020202020204"/>
                <a:ea typeface="Times New Roman" panose="02020603050405020304"/>
              </a:rPr>
              <a:t>CDW — Construction and Demolition Waste (Будівельні відходи та відходи від демонтажу/руйнувань).</a:t>
            </a:r>
            <a:endParaRPr lang="en-US" altLang="zh-CN">
              <a:latin typeface="Arial" panose="020B0604020202020204"/>
              <a:ea typeface="Times New Roman" panose="020206030504050203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015" y="753110"/>
            <a:ext cx="10235565" cy="35312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g3fbdaeacaae_0_12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52400" y="176130"/>
            <a:ext cx="9829801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" name="Text Box 0"/>
          <p:cNvSpPr txBox="1"/>
          <p:nvPr/>
        </p:nvSpPr>
        <p:spPr>
          <a:xfrm>
            <a:off x="10061575" y="562610"/>
            <a:ext cx="1933575" cy="47777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b="1">
                <a:solidFill>
                  <a:schemeClr val="bg2"/>
                </a:solidFill>
                <a:sym typeface="+mn-ea"/>
              </a:rPr>
              <a:t>8. </a:t>
            </a:r>
            <a:r>
              <a:rPr lang="en-US" b="1">
                <a:solidFill>
                  <a:schemeClr val="bg2"/>
                </a:solidFill>
                <a:sym typeface="+mn-ea"/>
              </a:rPr>
              <a:t>Інфографіка ілюструє практичне застосування концепції циркулярної економіки (Circular Economy, CE) </a:t>
            </a:r>
            <a:br>
              <a:rPr lang="en-US" b="1">
                <a:solidFill>
                  <a:schemeClr val="bg2"/>
                </a:solidFill>
                <a:sym typeface="+mn-ea"/>
              </a:rPr>
            </a:br>
            <a:r>
              <a:rPr lang="en-US" b="1">
                <a:solidFill>
                  <a:schemeClr val="bg2"/>
                </a:solidFill>
                <a:sym typeface="+mn-ea"/>
              </a:rPr>
              <a:t>у процесах післявоєнного відновлення територій та управління будівельними відходами.</a:t>
            </a:r>
            <a:endParaRPr lang="en-US" b="1">
              <a:solidFill>
                <a:schemeClr val="bg2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bdaeacaae_0_25"/>
          <p:cNvSpPr txBox="1"/>
          <p:nvPr/>
        </p:nvSpPr>
        <p:spPr>
          <a:xfrm>
            <a:off x="365125" y="332105"/>
            <a:ext cx="11461750" cy="624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43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b="1">
                <a:solidFill>
                  <a:schemeClr val="bg2"/>
                </a:solidFill>
              </a:rPr>
              <a:t>9. </a:t>
            </a:r>
            <a:r>
              <a:rPr lang="en-US" b="1">
                <a:solidFill>
                  <a:schemeClr val="bg2"/>
                </a:solidFill>
              </a:rPr>
              <a:t>«Циркулярна економіка: від будівельних відходів до нових ресурсів»</a:t>
            </a:r>
            <a:endParaRPr b="1">
              <a:solidFill>
                <a:schemeClr val="bg2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Основою побудови є замкнений цикл використання ресурсів, що демонструє перехід від лінійної моделі споживання до циклічної моделі господарювання. На відміну від традиційної схеми «видобуток → використання → утилізація», циркулярна економіка передбачає повторне залучення матеріалів у виробничий процес.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Інфографіка відображає п'ять взаємопов'язаних етапів: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Етап 1. Генерація будівельних відходів (CDW).</a:t>
            </a:r>
            <a:r>
              <a:rPr lang="en-US" sz="1200">
                <a:solidFill>
                  <a:schemeClr val="dk1"/>
                </a:solidFill>
              </a:rPr>
              <a:t> На цьому етапі утворюються відходи внаслідок руйнування будівель, споруд та інфраструктурних об'єктів.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Етап 2. Сортування відходів.</a:t>
            </a:r>
            <a:r>
              <a:rPr lang="en-US" sz="1200">
                <a:solidFill>
                  <a:schemeClr val="dk1"/>
                </a:solidFill>
              </a:rPr>
              <a:t> Матеріали поділяються на фракції: бетон, метал, цегла, деревина, асфальт та інші компоненти.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Етап 3. Дроблення та підготовка сировини.</a:t>
            </a:r>
            <a:r>
              <a:rPr lang="en-US" sz="1200">
                <a:solidFill>
                  <a:schemeClr val="dk1"/>
                </a:solidFill>
              </a:rPr>
              <a:t> Використання мобільних і стаціонарних дробильних комплексів забезпечує підготовку матеріалів до переробки.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Етап 4. Переробка.</a:t>
            </a:r>
            <a:r>
              <a:rPr lang="en-US" sz="1200">
                <a:solidFill>
                  <a:schemeClr val="dk1"/>
                </a:solidFill>
              </a:rPr>
              <a:t> Будівельні відходи трансформуються у вторинну сировину, придатну для повторного застосування.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Етап 5. Повторне використання.</a:t>
            </a:r>
            <a:r>
              <a:rPr lang="en-US" sz="1200">
                <a:solidFill>
                  <a:schemeClr val="dk1"/>
                </a:solidFill>
              </a:rPr>
              <a:t> Отримані матеріали залучаються до нового будівництва, реконструкції дорожньої мережі та розвитку соціальної інфраструктури.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У нижній частині інфографіки відображено результати впровадження циркулярної економіки: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економічний ефект (зниження витрат на логістику та закупівлю ресурсів);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екологічний ефект (скорочення викидів CO₂);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соціальний ефект (створення робочих місць);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безпековий ефект (зменшення кількості стихійних звалищ).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sz="1200" b="1">
                <a:solidFill>
                  <a:schemeClr val="dk1"/>
                </a:solidFill>
              </a:rPr>
              <a:t>б</a:t>
            </a:r>
            <a:r>
              <a:rPr lang="en-US" sz="1200" b="1">
                <a:solidFill>
                  <a:schemeClr val="dk1"/>
                </a:solidFill>
              </a:rPr>
              <a:t>удівельні відходи можуть розглядатися не як екологічна проблема, а як стратегічний ресурс для відновлення територій та формування регіональної циркулярної економіки.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02920" y="320040"/>
            <a:ext cx="1115568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11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Масштаб євроінтеграційних викликів: 1875 завдань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3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9784080" y="1280160"/>
            <a:ext cx="1280160" cy="1280160"/>
          </a:xfrm>
          <a:prstGeom prst="ellipse">
            <a:avLst/>
          </a:prstGeom>
          <a:solidFill>
            <a:srgbClr val="123043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EU</a:t>
            </a:r>
            <a:endParaRPr lang="en-US" sz="1800" b="1" i="0" u="none" strike="noStrike" cap="none"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594360" y="1234440"/>
            <a:ext cx="7223760" cy="141732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Національна програма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Постанова КМУ № 438 від 01.04.2026 визначає імплементацію понад 1600 актів права ЄС через 1875 завдань інституційного та процедурного характеру.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594360" y="2971800"/>
            <a:ext cx="7223760" cy="141732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Історичний досвід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Розширення ЄС 2004 року показало, що екологічний acquis потребує значних інвестицій і чітких перехідних періодів.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594360" y="4709160"/>
            <a:ext cx="10305415" cy="141732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Український виклик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Євроінтеграція відбувається одночасно з війною. 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bg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Механізми практичної реалізації мають запускатися вже на регіональному та місцевому рівнях.</a:t>
            </a:r>
            <a:endParaRPr lang="en-US" sz="1800" b="0" i="1" u="none" strike="noStrike" cap="none">
              <a:solidFill>
                <a:schemeClr val="bg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8458200" y="3474720"/>
            <a:ext cx="960120" cy="10515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2E7D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1600+</a:t>
            </a:r>
            <a:b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актів ЄС</a:t>
            </a:r>
            <a:endParaRPr lang="en-US" sz="1000" b="1" i="0" u="none" strike="noStrike" cap="none">
              <a:solidFill>
                <a:srgbClr val="12304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9646920" y="3474720"/>
            <a:ext cx="960120" cy="10515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2E7D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1875</a:t>
            </a:r>
            <a:b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завдань</a:t>
            </a:r>
            <a:endParaRPr lang="en-US" sz="1000" b="1" i="0" u="none" strike="noStrike" cap="none">
              <a:solidFill>
                <a:srgbClr val="12304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10835640" y="3474720"/>
            <a:ext cx="960120" cy="10515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2E7D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місцевий</a:t>
            </a:r>
            <a:b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1000" b="1" i="0" u="none" strike="noStrike" cap="none">
                <a:solidFill>
                  <a:srgbClr val="123043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рівень</a:t>
            </a:r>
            <a:endParaRPr lang="en-US" sz="1000" b="1" i="0" u="none" strike="noStrike" cap="none">
              <a:solidFill>
                <a:srgbClr val="12304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502920" y="320040"/>
            <a:ext cx="1115568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11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Тотальна інвентаризація: кадри, бізнес і </a:t>
            </a: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МОДЕЛІ ВІДНОВЛЕННЯ</a:t>
            </a:r>
            <a:endParaRPr lang="uk-UA" alt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4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6400800" y="1143000"/>
            <a:ext cx="5394960" cy="98933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Інвентаризація релокованого бізнесу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Потрібні актуальні дані про технологічний, виробничий та екологічний стан підприємств і їхні потреби в модернізації.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502920" y="934720"/>
            <a:ext cx="5658485" cy="22148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CDW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CDW (Construction and Demolition Waste) — будівельні відходи та відходи від демонтажу й руйнувань. Пооб’єктна інвентаризація допомагає визначити потреби відновлення та фінансовий розрив (compliance gap).</a:t>
            </a:r>
            <a:b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1700" b="1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LCC і DNSH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LCC (Life Cycle Costing) — оцінка вартості життєвого циклу</a:t>
            </a:r>
            <a:r>
              <a:rPr lang="uk-UA" altLang="en-US" sz="12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br>
              <a:rPr lang="uk-UA" altLang="en-US" sz="12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12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DNSH (Do No Significant Harm) — принцип «Не завдати значної шкоди».</a:t>
            </a:r>
            <a:endParaRPr lang="en-US" sz="12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6400800" y="2219960"/>
            <a:ext cx="5394960" cy="101981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Кадровий резерв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Паспорт компетенцій громад + пул «агентів змін» для роботи з європейськими вимогами.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" name="Text Box 0"/>
          <p:cNvSpPr txBox="1"/>
          <p:nvPr/>
        </p:nvSpPr>
        <p:spPr>
          <a:xfrm>
            <a:off x="1228090" y="3446780"/>
            <a:ext cx="10430510" cy="23533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altLang="en-US" b="1">
                <a:latin typeface="Arial" panose="020B0604020202020204"/>
                <a:ea typeface="Times New Roman" panose="02020603050405020304"/>
              </a:rPr>
              <a:t>Н</a:t>
            </a:r>
            <a:r>
              <a:rPr lang="en-US" altLang="zh-CN" b="1">
                <a:latin typeface="Arial" panose="020B0604020202020204"/>
                <a:ea typeface="Times New Roman" panose="02020603050405020304"/>
              </a:rPr>
              <a:t>а практиці спостерігається відсутність процедурних механізмів </a:t>
            </a:r>
            <a:r>
              <a:rPr lang="uk-UA" altLang="en-US" b="1">
                <a:latin typeface="Arial" panose="020B0604020202020204"/>
                <a:ea typeface="Times New Roman" panose="02020603050405020304"/>
              </a:rPr>
              <a:t>відновлення та </a:t>
            </a:r>
            <a:r>
              <a:rPr lang="en-US" altLang="zh-CN" b="1">
                <a:latin typeface="Arial" panose="020B0604020202020204"/>
                <a:ea typeface="Times New Roman" panose="02020603050405020304"/>
              </a:rPr>
              <a:t>їх контролю, ризики розмивання 20% кліматичної частки та хронічний часовий лаг (коли розбудова екологічної спроможності за планами відкладається на 2030–2033 роки).</a:t>
            </a:r>
            <a:endParaRPr lang="en-US" altLang="zh-CN" b="1">
              <a:latin typeface="Arial" panose="020B0604020202020204"/>
              <a:ea typeface="Times New Roman" panose="02020603050405020304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latin typeface="Arial" panose="020B0604020202020204"/>
                <a:ea typeface="Times New Roman" panose="02020603050405020304"/>
              </a:rPr>
              <a:t> Щоб подолати ці системні розриви, нашою Ініціативою пропонується перейти від декларацій до інструментальної площини через новий ключовий каталізатор — Регламент ЄС 2024/1991 про відновлення природи (Nature Restoration Regulation), інтегрований із Спільною аграрною політикою, циркулярною економікою та цільовими стандартизованими процедурами.</a:t>
            </a:r>
            <a:endParaRPr lang="en-US" altLang="zh-CN" b="1">
              <a:latin typeface="Arial" panose="020B06040202020202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502920" y="320040"/>
            <a:ext cx="1115568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12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Біоремедіація: природне відновлення ґрунтів і водних систем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7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594360" y="109728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Екологічні наслідки війни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Забруднення важкими металами, нафтопродуктами та залишками вибухових речовин, а також руйнування очисних споруд можуть спричиняти довготривалу деградацію екосистем.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6400800" y="109728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Біоремедіація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Використання живих організмів та біологічних процесів для очищення або відновлення забруднених середовищ.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594360" y="342900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Інструменти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Мікроорганізми • мікоремедіація • фіторемедіація • відновлення ґрунтових і водних екосистем.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6400800" y="342900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Європейський контекст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Рішення мають відповідати вимогам законодавства ЄС, зокрема Регламенту ЄС 2024/1991 про відновлення природи.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-2147482623" name="Google Shape;106;g3fbdaeacaae_0_8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51803" y="304800"/>
            <a:ext cx="9829800" cy="6553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" name="Text Box 0"/>
          <p:cNvSpPr txBox="1"/>
          <p:nvPr/>
        </p:nvSpPr>
        <p:spPr>
          <a:xfrm>
            <a:off x="10282555" y="436880"/>
            <a:ext cx="1555750" cy="60572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b="1">
                <a:solidFill>
                  <a:schemeClr val="dk1"/>
                </a:solidFill>
                <a:sym typeface="+mn-ea"/>
              </a:rPr>
              <a:t>13. </a:t>
            </a:r>
            <a:r>
              <a:rPr lang="en-US" b="1">
                <a:solidFill>
                  <a:schemeClr val="dk1"/>
                </a:solidFill>
                <a:sym typeface="+mn-ea"/>
              </a:rPr>
              <a:t>Інфографіка присвячена застосуванню біоремедіаційних технологій для відновлення земельних і водних екосистем, забруднених унаслідок воєнних дій.</a:t>
            </a:r>
            <a:endParaRPr lang="en-US" b="1">
              <a:solidFill>
                <a:schemeClr val="dk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fbdaeacaae_0_30"/>
          <p:cNvSpPr txBox="1"/>
          <p:nvPr/>
        </p:nvSpPr>
        <p:spPr>
          <a:xfrm>
            <a:off x="521970" y="427355"/>
            <a:ext cx="11461750" cy="629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uk-UA" altLang="en-US" sz="1200" b="1">
                <a:solidFill>
                  <a:schemeClr val="dk1"/>
                </a:solidFill>
              </a:rPr>
              <a:t>14. </a:t>
            </a:r>
            <a:r>
              <a:rPr lang="en-US" sz="1200" b="1">
                <a:solidFill>
                  <a:schemeClr val="dk1"/>
                </a:solidFill>
              </a:rPr>
              <a:t>Біоремедіація як </a:t>
            </a:r>
            <a:r>
              <a:rPr lang="en-US" sz="1200" b="1">
                <a:solidFill>
                  <a:schemeClr val="dk1"/>
                </a:solidFill>
                <a:sym typeface="+mn-ea"/>
              </a:rPr>
              <a:t>економічно доцільн</a:t>
            </a:r>
            <a:r>
              <a:rPr lang="uk-UA" altLang="en-US" sz="1200" b="1">
                <a:solidFill>
                  <a:schemeClr val="dk1"/>
                </a:solidFill>
                <a:sym typeface="+mn-ea"/>
              </a:rPr>
              <a:t>ий</a:t>
            </a:r>
            <a:r>
              <a:rPr lang="en-US" sz="1200" b="1">
                <a:solidFill>
                  <a:schemeClr val="dk1"/>
                </a:solidFill>
                <a:sym typeface="+mn-ea"/>
              </a:rPr>
              <a:t>, екологічно безпечн</a:t>
            </a:r>
            <a:r>
              <a:rPr lang="uk-UA" altLang="en-US" sz="1200" b="1">
                <a:solidFill>
                  <a:schemeClr val="dk1"/>
                </a:solidFill>
                <a:sym typeface="+mn-ea"/>
              </a:rPr>
              <a:t>ий</a:t>
            </a:r>
            <a:r>
              <a:rPr lang="en-US" sz="1200" b="1">
                <a:solidFill>
                  <a:schemeClr val="dk1"/>
                </a:solidFill>
                <a:sym typeface="+mn-ea"/>
              </a:rPr>
              <a:t> та довгостроков</a:t>
            </a:r>
            <a:r>
              <a:rPr lang="uk-UA" altLang="en-US" sz="1200" b="1">
                <a:solidFill>
                  <a:schemeClr val="dk1"/>
                </a:solidFill>
                <a:sym typeface="+mn-ea"/>
              </a:rPr>
              <a:t>ий,</a:t>
            </a:r>
            <a:r>
              <a:rPr lang="en-US" sz="1200" b="1">
                <a:solidFill>
                  <a:schemeClr val="dk1"/>
                </a:solidFill>
                <a:sym typeface="+mn-ea"/>
              </a:rPr>
              <a:t> ефективн</a:t>
            </a:r>
            <a:r>
              <a:rPr lang="uk-UA" altLang="en-US" sz="1200" b="1">
                <a:solidFill>
                  <a:schemeClr val="dk1"/>
                </a:solidFill>
                <a:sym typeface="+mn-ea"/>
              </a:rPr>
              <a:t>ий</a:t>
            </a:r>
            <a:r>
              <a:rPr lang="en-US" sz="1200" b="1">
                <a:solidFill>
                  <a:schemeClr val="dk1"/>
                </a:solidFill>
                <a:sym typeface="+mn-ea"/>
              </a:rPr>
              <a:t> механізм відновлення постраждалих від війни територій України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Візуальна структура побудована за принципом відображення процесу трансформації забрудненого середовища у відновлену екосистему. Ліва частина демонструє вихідний стан територій, які зазнали техногенного навантаження в результаті бойових дій. Основними забруднювачами визначено: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важкі метали (свинець, кадмій, ртуть);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нафтопродукти;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залишки вибухових речовин;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стійкі органічні забруднювачі;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промислові токсиканти.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У центральній частині представлено основні біологічні механізми очищення довкілля: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Мікробна ремедіація.</a:t>
            </a:r>
            <a:r>
              <a:rPr lang="en-US" sz="1200">
                <a:solidFill>
                  <a:schemeClr val="dk1"/>
                </a:solidFill>
              </a:rPr>
              <a:t> Використання бактерій для розкладання органічних забруднювачів та трансформації токсичних речовин у менш небезпечні форми.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Мікоремедіація.</a:t>
            </a:r>
            <a:r>
              <a:rPr lang="en-US" sz="1200">
                <a:solidFill>
                  <a:schemeClr val="dk1"/>
                </a:solidFill>
              </a:rPr>
              <a:t> Застосування грибів, міцелій яких здатний поглинати та зв'язувати важкі метали і складні органічні сполуки.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chemeClr val="dk1"/>
                </a:solidFill>
              </a:rPr>
              <a:t>Фіторемедіація.</a:t>
            </a:r>
            <a:r>
              <a:rPr lang="en-US" sz="1200">
                <a:solidFill>
                  <a:schemeClr val="dk1"/>
                </a:solidFill>
              </a:rPr>
              <a:t> Використання рослин, здатних акумулювати або нейтралізувати токсичні речовини у ґрунтах та водних екосистемах.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Процес екологічного відновлення подається як послідовність етапів: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Забруднення середовища → Біологічна трансформація → Детоксикація → Відновлення екосистеми.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Особливу увагу приділено біологічному очищенню водних ресурсів за участю мікроорганізмів, грибів та водних рослин.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Правий сектор інфографіки демонструє очікувані результати: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зниження концентрації забруднювачів;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відновлення родючості ґрунтів;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покращення якості поверхневих і підземних вод;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відновлення біорізноманіття;</a:t>
            </a:r>
            <a:endParaRPr sz="1200">
              <a:solidFill>
                <a:schemeClr val="dk1"/>
              </a:solidFill>
            </a:endParaRPr>
          </a:p>
          <a:p>
            <a:pPr marL="457200" lvl="0" indent="-295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Char char="●"/>
            </a:pPr>
            <a:r>
              <a:rPr lang="en-US" sz="1200">
                <a:solidFill>
                  <a:schemeClr val="dk1"/>
                </a:solidFill>
              </a:rPr>
              <a:t>підвищення екологічної стійкості територій.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>
                <a:solidFill>
                  <a:schemeClr val="dk1"/>
                </a:solidFill>
              </a:rPr>
              <a:t>Інфографіка також підкреслює відповідність біоремедіації сучасним підходам Європейського Союзу щодо відновлення екосистем та реалізації Регламенту ЄС 2024/1991 про відновлення природи.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43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3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502920" y="320040"/>
            <a:ext cx="11155680" cy="45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15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Екологічно орієнтовані будівельні матеріали та GPP / ESG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8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594360" y="105156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Низьковуглецеві матеріали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Геополімерні бетони, вторинні мінеральні матеріали та безпечні компоненти промислових відходів можуть зменшувати ресурсомісткість і вуглецевий слід будівництва.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6400800" y="105156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GPP</a:t>
            </a:r>
            <a:endParaRPr lang="en-US" sz="16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GPP (Green Public Procurement) — зелені публічні закупівлі. Екологічні критерії можуть охоплювати енергоефективність, довговічність, ресурсоефективність і можливість повторного використання.</a:t>
            </a:r>
            <a:br>
              <a:rPr lang="en-US" sz="16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uk-UA" altLang="en-US" sz="16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Екологічні критерії мають бути розраховані </a:t>
            </a:r>
            <a:endParaRPr lang="uk-UA" altLang="en-US" sz="16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16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за міжнародними стандартами.</a:t>
            </a:r>
            <a:endParaRPr lang="uk-UA" altLang="en-US" sz="16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594360" y="338328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ESG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ESG (Environmental, Social and Governance) — екологічні, соціальні та управлінські фактори діяльності підприємства</a:t>
            </a:r>
            <a:r>
              <a:rPr lang="uk-UA" alt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</a:t>
            </a:r>
            <a:br>
              <a:rPr lang="uk-UA" alt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uk-UA" altLang="en-US" sz="18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мають бути розраховані </a:t>
            </a:r>
            <a:endParaRPr lang="uk-UA" alt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18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за міжнародними стандартами.</a:t>
            </a:r>
            <a:endParaRPr lang="uk-UA" alt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6400800" y="338328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Для бізнесу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ESG-підходи допомагають систематизувати екологічні та соціальні практики і підготувати підприємства до взаємодії з європейськими партнерами.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502920" y="320040"/>
            <a:ext cx="11155680" cy="82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16</a:t>
            </a: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. Подолання кадрового голоду: експертні НГО та «інфраструктура знань»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9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594360" y="105156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Управлінський вакуум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Громадам і релокованому бізнесу часто бракує фахівців для підготовки проєктів, роботи з європейським законодавством та супроводу грантових заявок.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6400800" y="105156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НГО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НГО (NGO — Non-Governmental Organization) — неурядова / громадська організація. Вона може виконувати роль експертного посередника та каталізатора змін.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594360" y="338328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Що формуємо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Методичні матеріали • інвентаризація • проєктні заявки • експертний супровід • пошук фінансування • мережа знань.</a:t>
            </a:r>
            <a:endParaRPr lang="en-US" sz="18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6400800" y="3383280"/>
            <a:ext cx="5394960" cy="201168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Синергія</a:t>
            </a:r>
            <a:endParaRPr lang="en-US" sz="16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Бізнес + ОМС + громадянське суспільство + експертне середовище.</a:t>
            </a:r>
            <a:endParaRPr lang="en-US" sz="160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E7D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23043"/>
                </a:solidFill>
                <a:latin typeface="Play" panose="00000500000000000000"/>
                <a:ea typeface="Play" panose="00000500000000000000"/>
                <a:cs typeface="Play" panose="00000500000000000000"/>
                <a:sym typeface="Play" panose="00000500000000000000"/>
              </a:rPr>
              <a:t>10. Запрошення до партнерства та висновки</a:t>
            </a:r>
            <a:endParaRPr lang="en-US" sz="2400" b="1" i="0" u="none" strike="noStrike" cap="none">
              <a:solidFill>
                <a:srgbClr val="123043"/>
              </a:solidFill>
              <a:latin typeface="Play" panose="00000500000000000000"/>
              <a:ea typeface="Play" panose="00000500000000000000"/>
              <a:cs typeface="Play" panose="00000500000000000000"/>
              <a:sym typeface="Play" panose="00000500000000000000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10</a:t>
            </a:r>
            <a:endParaRPr lang="en-US" sz="9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502920" y="6428232"/>
            <a:ext cx="502920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6E787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Донецька ТПП • Зелене відновлення • 23 вересня 2026</a:t>
            </a:r>
            <a:endParaRPr lang="en-US" sz="800" b="0" i="0" u="none" strike="noStrike" cap="none">
              <a:solidFill>
                <a:srgbClr val="6E787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594360" y="1005840"/>
            <a:ext cx="5394960" cy="19659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Формат взаємодії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Бізнес + ОМС + НГО + експертне середовище — для реалізації пілотних проєктів зеленої відбудови.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6400800" y="1005840"/>
            <a:ext cx="5394960" cy="19659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Що отримують партнери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Практичний супровід інвентаризації та підготовки до вимог ЄС; допомога із грантовим фінансуванням; впровадження GPP / ESG; підтримка соціальної реінтеграції ветеранів; розвиток циркулярної економіки.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594360" y="3291840"/>
            <a:ext cx="5394960" cy="19659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ТПП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ТПП (Chamber of Commerce and Industry) — торгово-промислова палата. До партнерства запрошуються підприємства Донецької ТПП та Комітет підприємців харчової та переробної промисловості.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6400800" y="3291840"/>
            <a:ext cx="5394960" cy="1965960"/>
          </a:xfrm>
          <a:prstGeom prst="roundRect">
            <a:avLst>
              <a:gd name="adj" fmla="val 16667"/>
            </a:avLst>
          </a:prstGeom>
          <a:solidFill>
            <a:srgbClr val="EFF6F1"/>
          </a:solidFill>
          <a:ln w="9525" cap="flat" cmpd="sng">
            <a:solidFill>
              <a:srgbClr val="D2E1D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164575" tIns="45700" rIns="13715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Практичний результат</a:t>
            </a:r>
            <a:endParaRPr lang="en-US" sz="17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0" i="0" u="none" strike="noStrike" cap="none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Підготовлені громади та підприємства, пілотні рішення, нові проєкти та інвестиційна готовність.</a:t>
            </a:r>
            <a:endParaRPr lang="en-US" sz="1250" b="0" i="0" u="none" strike="noStrike" cap="none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822960" y="5532120"/>
            <a:ext cx="105156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ПАРТНЕРСТВО  •  БІЗНЕС  •  ОМС  •  ПІЛОТНІ ПРОЄКТИ ЗЕЛЕНОЇ ВІДБУДОВИ</a:t>
            </a:r>
            <a:endParaRPr lang="en-US" sz="1800" b="1" i="0" u="none" strike="noStrike" cap="none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bdaeacaae_0_35"/>
          <p:cNvSpPr txBox="1"/>
          <p:nvPr/>
        </p:nvSpPr>
        <p:spPr>
          <a:xfrm>
            <a:off x="759375" y="783100"/>
            <a:ext cx="11485500" cy="4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Дякуємо за увагу!</a:t>
            </a:r>
            <a:endParaRPr sz="48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2E7D3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Контакти:</a:t>
            </a:r>
            <a:endParaRPr sz="4800" b="1">
              <a:solidFill>
                <a:srgbClr val="2E7D32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Козловська М</a:t>
            </a:r>
            <a:r>
              <a:rPr lang="uk-UA" altLang="en-US" sz="3000" b="1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арина</a:t>
            </a:r>
            <a:r>
              <a:rPr lang="en-US" sz="30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ecoresearch8@gmail.com </a:t>
            </a:r>
            <a:endParaRPr sz="3000">
              <a:solidFill>
                <a:srgbClr val="26323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000" b="1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Остапенко А</a:t>
            </a:r>
            <a:r>
              <a:rPr lang="uk-UA" altLang="en-US" sz="3000" b="1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нна</a:t>
            </a:r>
            <a:r>
              <a:rPr lang="en-US" sz="30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000">
                <a:solidFill>
                  <a:srgbClr val="444746"/>
                </a:solidFill>
                <a:highlight>
                  <a:schemeClr val="lt1"/>
                </a:highlight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greeneconomy.ao@gmail.com</a:t>
            </a:r>
            <a:endParaRPr sz="3000">
              <a:solidFill>
                <a:srgbClr val="263238"/>
              </a:solidFill>
              <a:highlight>
                <a:schemeClr val="lt1"/>
              </a:highlight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/>
              <a:buNone/>
            </a:pPr>
            <a:r>
              <a:rPr lang="en-US" sz="30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000" b="1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Остапенко О</a:t>
            </a:r>
            <a:r>
              <a:rPr lang="uk-UA" altLang="en-US" sz="3000" b="1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лексій</a:t>
            </a:r>
            <a:r>
              <a:rPr lang="en-US" sz="3000">
                <a:solidFill>
                  <a:srgbClr val="26323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itgroupuakiev@gmail.com</a:t>
            </a:r>
            <a:endParaRPr sz="30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16923</Words>
  <Application>WPS Presentation</Application>
  <PresentationFormat/>
  <Paragraphs>273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SimSun</vt:lpstr>
      <vt:lpstr>Wingdings</vt:lpstr>
      <vt:lpstr>Arial</vt:lpstr>
      <vt:lpstr>Calibri</vt:lpstr>
      <vt:lpstr>Play</vt:lpstr>
      <vt:lpstr>Microsoft YaHei</vt:lpstr>
      <vt:lpstr>Arial Unicode MS</vt:lpstr>
      <vt:lpstr>Wingdings</vt:lpstr>
      <vt:lpstr>Times New Roman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Maryna Kozlovska</cp:lastModifiedBy>
  <cp:revision>47</cp:revision>
  <dcterms:created xsi:type="dcterms:W3CDTF">2026-09-23T08:25:25Z</dcterms:created>
  <dcterms:modified xsi:type="dcterms:W3CDTF">2026-09-23T10:12:10Z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59FF2D0FD43E4E73BF66D9A3C5205657_12</vt:lpwstr>
  </property>
</Properties>
</file>